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8"/>
  </p:notesMasterIdLst>
  <p:sldIdLst>
    <p:sldId id="258" r:id="rId3"/>
    <p:sldId id="28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9" r:id="rId12"/>
    <p:sldId id="310" r:id="rId13"/>
    <p:sldId id="307" r:id="rId14"/>
    <p:sldId id="308" r:id="rId15"/>
    <p:sldId id="311" r:id="rId16"/>
    <p:sldId id="29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6C31-76B3-4164-8E76-30C71D3DABCF}" type="datetimeFigureOut">
              <a:rPr lang="zh-CN" altLang="en-US" smtClean="0"/>
              <a:pPr/>
              <a:t>2025/10/10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3550-F14F-46E0-B680-402B42ED59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04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lum contrast="20000"/>
          </a:blip>
          <a:srcRect t="21962"/>
          <a:stretch>
            <a:fillRect/>
          </a:stretch>
        </p:blipFill>
        <p:spPr bwMode="auto">
          <a:xfrm>
            <a:off x="0" y="1501775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60驶向辉煌80cmX180cm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A10311"/>
              </a:clrFrom>
              <a:clrTo>
                <a:srgbClr val="A103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9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9B5C0977-9C28-4542-9ABA-399477D60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40" y="4997250"/>
            <a:ext cx="777312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renshuliang.ZHENGBANG\Desktop\JPG\PPT-05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C:\Users\renshuliang.ZHENGBANG\Desktop\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9B5C0977-9C28-4542-9ABA-399477D60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lum contrast="20000"/>
          </a:blip>
          <a:srcRect t="21962"/>
          <a:stretch>
            <a:fillRect/>
          </a:stretch>
        </p:blipFill>
        <p:spPr bwMode="auto">
          <a:xfrm>
            <a:off x="0" y="1501775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60驶向辉煌80cmX180c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A10311"/>
              </a:clrFrom>
              <a:clrTo>
                <a:srgbClr val="A103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9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121" descr="E:\市场开发部\规划评审\各部门反馈\6 品牌\LOGO\国际公司VI20130605\北汽国际英文组合20130603v1.0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46904" t="65286" r="13025" b="17357"/>
          <a:stretch>
            <a:fillRect/>
          </a:stretch>
        </p:blipFill>
        <p:spPr bwMode="auto">
          <a:xfrm>
            <a:off x="327025" y="6381750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70" descr="C:\Users\Wly\Desktop\QQ截图20130609132425.png"/>
          <p:cNvPicPr>
            <a:picLocks noChangeAspect="1" noChangeArrowheads="1"/>
          </p:cNvPicPr>
          <p:nvPr userDrawn="1"/>
        </p:nvPicPr>
        <p:blipFill>
          <a:blip r:embed="rId8" cstate="print"/>
          <a:srcRect l="50000" t="-21597" r="10040"/>
          <a:stretch>
            <a:fillRect/>
          </a:stretch>
        </p:blipFill>
        <p:spPr bwMode="auto">
          <a:xfrm>
            <a:off x="6710363" y="6381750"/>
            <a:ext cx="1581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C0977-9C28-4542-9ABA-399477D60D5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272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Анкета кандидата в дилеры          АО «БМР»</a:t>
            </a:r>
          </a:p>
          <a:p>
            <a:endParaRPr lang="ru-RU" sz="3600" b="1" dirty="0"/>
          </a:p>
          <a:p>
            <a:pPr algn="ctr"/>
            <a:r>
              <a:rPr lang="ru-RU" sz="2800" b="1" dirty="0" err="1"/>
              <a:t>Баик</a:t>
            </a:r>
            <a:r>
              <a:rPr lang="ru-RU" sz="2800" b="1" dirty="0"/>
              <a:t> Моторс Рус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7744" y="4030032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Компания:</a:t>
            </a:r>
          </a:p>
          <a:p>
            <a:endParaRPr lang="ru-RU" sz="2000" b="1" dirty="0"/>
          </a:p>
          <a:p>
            <a:r>
              <a:rPr lang="ru-RU" sz="2000" b="1" dirty="0"/>
              <a:t>Город:</a:t>
            </a:r>
          </a:p>
          <a:p>
            <a:endParaRPr lang="ru-RU" sz="2000" b="1" dirty="0"/>
          </a:p>
          <a:p>
            <a:r>
              <a:rPr lang="ru-RU" sz="2000" b="1" dirty="0"/>
              <a:t>Дата: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F278-F3D1-95B1-C12E-C354BC7D198B}"/>
              </a:ext>
            </a:extLst>
          </p:cNvPr>
          <p:cNvSpPr txBox="1"/>
          <p:nvPr/>
        </p:nvSpPr>
        <p:spPr>
          <a:xfrm>
            <a:off x="2339752" y="645333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Версия анкеты от 10.10.2025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08775"/>
            <a:ext cx="4896544" cy="36119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DE412C-B6C9-4148-879E-04590E100286}"/>
              </a:ext>
            </a:extLst>
          </p:cNvPr>
          <p:cNvSpPr/>
          <p:nvPr/>
        </p:nvSpPr>
        <p:spPr>
          <a:xfrm>
            <a:off x="179512" y="1052736"/>
            <a:ext cx="8568952" cy="208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Планировки предложения должны включать в себя следующие данные: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ysClr val="windowText" lastClr="000000"/>
                </a:solidFill>
              </a:rPr>
              <a:t>Схема выставочного зала </a:t>
            </a:r>
            <a:r>
              <a:rPr lang="en-US" sz="1400" b="1" dirty="0">
                <a:solidFill>
                  <a:sysClr val="windowText" lastClr="000000"/>
                </a:solidFill>
              </a:rPr>
              <a:t>BAIC </a:t>
            </a:r>
            <a:r>
              <a:rPr lang="ru-RU" sz="1400" b="1" dirty="0">
                <a:solidFill>
                  <a:sysClr val="windowText" lastClr="000000"/>
                </a:solidFill>
              </a:rPr>
              <a:t>от 300</a:t>
            </a:r>
            <a:r>
              <a:rPr lang="en-US" sz="1400" b="1" dirty="0">
                <a:solidFill>
                  <a:sysClr val="windowText" lastClr="000000"/>
                </a:solidFill>
              </a:rPr>
              <a:t>*</a:t>
            </a:r>
            <a:r>
              <a:rPr lang="ru-RU" sz="1400" b="1" dirty="0">
                <a:solidFill>
                  <a:sysClr val="windowText" lastClr="000000"/>
                </a:solidFill>
              </a:rPr>
              <a:t> кв.м. для постоянного решения, </a:t>
            </a:r>
            <a:r>
              <a:rPr lang="ru-RU" sz="1400" dirty="0">
                <a:solidFill>
                  <a:sysClr val="windowText" lastClr="000000"/>
                </a:solidFill>
              </a:rPr>
              <a:t>с отметкой зонирования и расположения бренда (в случае мульти-брендового размещения)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Допускается размещение во «временном» формате в случае дефицита выставочных площадей. Такое предложение должно быть также отражено в анкете.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Минимальная площадь выставочного зала для запуска марки BAIC 150 кв. м</a:t>
            </a:r>
          </a:p>
          <a:p>
            <a:pPr lvl="4"/>
            <a:r>
              <a:rPr lang="ru-RU" sz="14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3319" name="TextBox 2"/>
          <p:cNvSpPr>
            <a:spLocks noChangeArrowheads="1"/>
          </p:cNvSpPr>
          <p:nvPr/>
        </p:nvSpPr>
        <p:spPr bwMode="auto">
          <a:xfrm>
            <a:off x="285720" y="261938"/>
            <a:ext cx="6086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Планировка 1го этажа</a:t>
            </a:r>
          </a:p>
        </p:txBody>
      </p:sp>
      <p:sp>
        <p:nvSpPr>
          <p:cNvPr id="15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Прямоугольник 7"/>
          <p:cNvSpPr/>
          <p:nvPr/>
        </p:nvSpPr>
        <p:spPr>
          <a:xfrm rot="19443831">
            <a:off x="576211" y="4679239"/>
            <a:ext cx="4282165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внешний вид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0F6584-E565-405D-83AD-D4CB63EF168D}"/>
              </a:ext>
            </a:extLst>
          </p:cNvPr>
          <p:cNvSpPr/>
          <p:nvPr/>
        </p:nvSpPr>
        <p:spPr>
          <a:xfrm>
            <a:off x="4020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2528A6-1F0C-40E9-BDDA-6149F3CAA3B4}"/>
              </a:ext>
            </a:extLst>
          </p:cNvPr>
          <p:cNvSpPr/>
          <p:nvPr/>
        </p:nvSpPr>
        <p:spPr>
          <a:xfrm>
            <a:off x="32595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1354D4-EC0C-4003-8F34-5F573CFF9412}"/>
              </a:ext>
            </a:extLst>
          </p:cNvPr>
          <p:cNvSpPr/>
          <p:nvPr/>
        </p:nvSpPr>
        <p:spPr>
          <a:xfrm>
            <a:off x="61170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9A6B05-DC41-433E-9BD3-5624425311D8}"/>
              </a:ext>
            </a:extLst>
          </p:cNvPr>
          <p:cNvSpPr/>
          <p:nvPr/>
        </p:nvSpPr>
        <p:spPr>
          <a:xfrm>
            <a:off x="4125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C38442-DD99-4A6E-860B-531F98494545}"/>
              </a:ext>
            </a:extLst>
          </p:cNvPr>
          <p:cNvSpPr/>
          <p:nvPr/>
        </p:nvSpPr>
        <p:spPr>
          <a:xfrm>
            <a:off x="32700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3502BC-69E1-439A-83DA-9A32B30340A4}"/>
              </a:ext>
            </a:extLst>
          </p:cNvPr>
          <p:cNvSpPr/>
          <p:nvPr/>
        </p:nvSpPr>
        <p:spPr>
          <a:xfrm>
            <a:off x="61275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021" y="4869160"/>
            <a:ext cx="835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общие фото Фасада / дороги / прилегающей территории с разных сторон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5" y="1340768"/>
            <a:ext cx="2559729" cy="12241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002512">
            <a:off x="565909" y="1957204"/>
            <a:ext cx="2493600" cy="27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132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шоу-</a:t>
            </a:r>
            <a:r>
              <a:rPr kumimoji="1" lang="ru-RU" altLang="zh-CN" sz="22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рум</a:t>
            </a:r>
            <a:endParaRPr kumimoji="1" lang="ru-RU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2021" y="5569495"/>
            <a:ext cx="835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общие фото внутри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0F6584-E565-405D-83AD-D4CB63EF168D}"/>
              </a:ext>
            </a:extLst>
          </p:cNvPr>
          <p:cNvSpPr/>
          <p:nvPr/>
        </p:nvSpPr>
        <p:spPr>
          <a:xfrm>
            <a:off x="315308" y="1200152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2528A6-1F0C-40E9-BDDA-6149F3CAA3B4}"/>
              </a:ext>
            </a:extLst>
          </p:cNvPr>
          <p:cNvSpPr/>
          <p:nvPr/>
        </p:nvSpPr>
        <p:spPr>
          <a:xfrm>
            <a:off x="2471242" y="1200152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1354D4-EC0C-4003-8F34-5F573CFF9412}"/>
              </a:ext>
            </a:extLst>
          </p:cNvPr>
          <p:cNvSpPr/>
          <p:nvPr/>
        </p:nvSpPr>
        <p:spPr>
          <a:xfrm>
            <a:off x="4606166" y="1208038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F9A6B05-DC41-433E-9BD3-5624425311D8}"/>
              </a:ext>
            </a:extLst>
          </p:cNvPr>
          <p:cNvSpPr/>
          <p:nvPr/>
        </p:nvSpPr>
        <p:spPr>
          <a:xfrm>
            <a:off x="315308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 (клиентская зона)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C38442-DD99-4A6E-860B-531F98494545}"/>
              </a:ext>
            </a:extLst>
          </p:cNvPr>
          <p:cNvSpPr/>
          <p:nvPr/>
        </p:nvSpPr>
        <p:spPr>
          <a:xfrm>
            <a:off x="2469953" y="3007936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(рабочие места отдела продаж)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3502BC-69E1-439A-83DA-9A32B30340A4}"/>
              </a:ext>
            </a:extLst>
          </p:cNvPr>
          <p:cNvSpPr/>
          <p:nvPr/>
        </p:nvSpPr>
        <p:spPr>
          <a:xfrm>
            <a:off x="4606166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7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(рабочие места отдела продаж)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560EE6B-FED0-4DD6-8C52-7F835EB4B33A}"/>
              </a:ext>
            </a:extLst>
          </p:cNvPr>
          <p:cNvSpPr/>
          <p:nvPr/>
        </p:nvSpPr>
        <p:spPr>
          <a:xfrm>
            <a:off x="6751594" y="1208038"/>
            <a:ext cx="207709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(ресепшн / входная группа)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15025C-7BB8-431D-999E-A88DE8EE6EB9}"/>
              </a:ext>
            </a:extLst>
          </p:cNvPr>
          <p:cNvSpPr/>
          <p:nvPr/>
        </p:nvSpPr>
        <p:spPr>
          <a:xfrm>
            <a:off x="6750279" y="3007936"/>
            <a:ext cx="2078413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8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(Сервисное бюро)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1" y="1401400"/>
            <a:ext cx="1865723" cy="102952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20002512">
            <a:off x="35819" y="1957204"/>
            <a:ext cx="2493600" cy="27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53326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сервисная зона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0F6584-E565-405D-83AD-D4CB63EF168D}"/>
              </a:ext>
            </a:extLst>
          </p:cNvPr>
          <p:cNvSpPr/>
          <p:nvPr/>
        </p:nvSpPr>
        <p:spPr>
          <a:xfrm>
            <a:off x="315308" y="1215911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2528A6-1F0C-40E9-BDDA-6149F3CAA3B4}"/>
              </a:ext>
            </a:extLst>
          </p:cNvPr>
          <p:cNvSpPr/>
          <p:nvPr/>
        </p:nvSpPr>
        <p:spPr>
          <a:xfrm>
            <a:off x="2471242" y="1215911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1354D4-EC0C-4003-8F34-5F573CFF9412}"/>
              </a:ext>
            </a:extLst>
          </p:cNvPr>
          <p:cNvSpPr/>
          <p:nvPr/>
        </p:nvSpPr>
        <p:spPr>
          <a:xfrm>
            <a:off x="4606166" y="1223797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9A6B05-DC41-433E-9BD3-5624425311D8}"/>
              </a:ext>
            </a:extLst>
          </p:cNvPr>
          <p:cNvSpPr/>
          <p:nvPr/>
        </p:nvSpPr>
        <p:spPr>
          <a:xfrm>
            <a:off x="315308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(мойка)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C38442-DD99-4A6E-860B-531F98494545}"/>
              </a:ext>
            </a:extLst>
          </p:cNvPr>
          <p:cNvSpPr/>
          <p:nvPr/>
        </p:nvSpPr>
        <p:spPr>
          <a:xfrm>
            <a:off x="2469953" y="3007936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(прямая приемка)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3502BC-69E1-439A-83DA-9A32B30340A4}"/>
              </a:ext>
            </a:extLst>
          </p:cNvPr>
          <p:cNvSpPr/>
          <p:nvPr/>
        </p:nvSpPr>
        <p:spPr>
          <a:xfrm>
            <a:off x="4606166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7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(склад З/Ч)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60EE6B-FED0-4DD6-8C52-7F835EB4B33A}"/>
              </a:ext>
            </a:extLst>
          </p:cNvPr>
          <p:cNvSpPr/>
          <p:nvPr/>
        </p:nvSpPr>
        <p:spPr>
          <a:xfrm>
            <a:off x="6751594" y="1223797"/>
            <a:ext cx="207709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15025C-7BB8-431D-999E-A88DE8EE6EB9}"/>
              </a:ext>
            </a:extLst>
          </p:cNvPr>
          <p:cNvSpPr/>
          <p:nvPr/>
        </p:nvSpPr>
        <p:spPr>
          <a:xfrm>
            <a:off x="6750279" y="3007936"/>
            <a:ext cx="2078413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8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(малярно-кузовной цех)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при наличии*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021" y="5229200"/>
            <a:ext cx="8350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 подробные фото сервисной зоны / Склада з/ч /  МКЦ * 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* - при наличии в ДЦ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Заключительные положения*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80920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/>
              <a:t>АНТИКОРРУПЦИОННАЯ ОГОВОРКА</a:t>
            </a:r>
            <a:endParaRPr lang="ru-RU" sz="1050" dirty="0"/>
          </a:p>
          <a:p>
            <a:r>
              <a:rPr lang="ru-RU" sz="900" dirty="0"/>
              <a:t>1. Стороны подтверждают, что они, их аффилированные лица, работники или посредники до подписания Договора, а также во время исполнения обязательств по Договору не выплачивают, не предлагают выплатить и не разрешают выплату каких-либо денежных средств или ценностей, прямо или косвенно, любым лицам для оказания влияния на действия или решения этих лиц с целью получить какие-либо неправомерные преимущества или иные неправомерные цели (в том числе в целях подписания Договора, получения скидок и др.).</a:t>
            </a:r>
          </a:p>
          <a:p>
            <a:r>
              <a:rPr lang="ru-RU" sz="900" dirty="0"/>
              <a:t>2. При исполнении своих обязательств по будущему Договору, Стороны, их аффилированные лица, работники или посредники не осуществляют действия, квалифицируемые применимым для целей Договора законодательством, как дача/получение взятки, коммерческий подкуп, а также действия, нарушающие требования применимого законодательства и международных актов о противодействии легализации (отмыванию) доходов, полученных преступным путем. </a:t>
            </a:r>
          </a:p>
          <a:p>
            <a:r>
              <a:rPr lang="ru-RU" sz="900" dirty="0"/>
              <a:t>3. Стороны соглашаются, что соблюдение предписаний настоящего раздела Анкеты является для Сторон существенным условием Договора, при неисполнении которого одной из Сторон соответственно другая Сторона имеет право отказаться от исполнения Договора в одностороннем внесудебном порядке.</a:t>
            </a:r>
          </a:p>
          <a:p>
            <a:r>
              <a:rPr lang="ru-RU" sz="900" dirty="0"/>
              <a:t>4. В случае возникновения у Стороны подозрений, что произошло или может произойти нарушение антикоррупционного законодательства Российской Федерации, соответствующая Сторона обязуется уведомить другую Сторону в письменной форме. В письменном уведомлении Сторона обязана сослаться на факты или предоставить материалы, достоверно подтверждающие или дающие основание предполагать, что произошло или может произойти нарушение антикоррупционного законодательства Российской Федерации.  </a:t>
            </a:r>
          </a:p>
          <a:p>
            <a:r>
              <a:rPr lang="ru-RU" sz="900" dirty="0"/>
              <a:t>5. Стороны также стремятся не допускать возникновения обстоятельств, при которых личная заинтересованность работника Стороны, работника аффилированного лица Стороны и/или работника контрагента Стороны может негативно повлиять на исполнение Договора и причинить ущерб интересам любой из Сторон (Конфликт интересов).</a:t>
            </a:r>
          </a:p>
          <a:p>
            <a:r>
              <a:rPr lang="ru-RU" sz="900" dirty="0"/>
              <a:t>6. Сторона, получившая уведомление о нарушении каких-либо положений, обязана рассмотреть уведомление и сообщить другой Стороне об итогах его рассмотрения в течение 3 (трех) рабочих дней с даты получения письменного уведомления. К письменному уведомлению приравнивается получение сообщений по адресам электронной почты, признаваемым для целей исполнения Договора.</a:t>
            </a:r>
          </a:p>
          <a:p>
            <a:r>
              <a:rPr lang="ru-RU" sz="900" dirty="0"/>
              <a:t>7. Стороны гарантируют осуществление надлежащего разбирательства по фактам нарушения положений раздела Договора с соблюдением принципов конфиденциальности и применение эффективных мер по предотвращению возможных конфликтных ситуаций. Стороны гарантируют отсутствие негативных последствий как для уведомившей Стороны в целом, так и для конкретных работников уведомившей Стороны, сообщивших о факте нарушений.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784" y="4437112"/>
            <a:ext cx="41752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Дата заполнения__________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Подпись уполномоченного лица__________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Печать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100" b="1" dirty="0">
                <a:solidFill>
                  <a:srgbClr val="C00000"/>
                </a:solidFill>
              </a:rPr>
              <a:t>* Сканированная копия данной страницы должна быть приложена к заполненной заявке в формате </a:t>
            </a:r>
            <a:r>
              <a:rPr lang="en-US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 err="1">
                <a:solidFill>
                  <a:srgbClr val="C00000"/>
                </a:solidFill>
              </a:rPr>
              <a:t>ppt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0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矩形 13"/>
          <p:cNvSpPr>
            <a:spLocks noChangeArrowheads="1"/>
          </p:cNvSpPr>
          <p:nvPr/>
        </p:nvSpPr>
        <p:spPr bwMode="auto">
          <a:xfrm>
            <a:off x="971600" y="2420888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Your Wish  </a:t>
            </a: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BAIC Way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C0977-9C28-4542-9ABA-399477D60D5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6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Контактная информация</a:t>
            </a:r>
            <a:endParaRPr kumimoji="1" lang="en-US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6FC6C6D2-C8C8-4C90-A334-65E51DF1C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147"/>
              </p:ext>
            </p:extLst>
          </p:nvPr>
        </p:nvGraphicFramePr>
        <p:xfrm>
          <a:off x="323528" y="1526424"/>
          <a:ext cx="8496944" cy="3846792"/>
        </p:xfrm>
        <a:graphic>
          <a:graphicData uri="http://schemas.openxmlformats.org/drawingml/2006/table">
            <a:tbl>
              <a:tblPr/>
              <a:tblGrid>
                <a:gridCol w="431191">
                  <a:extLst>
                    <a:ext uri="{9D8B030D-6E8A-4147-A177-3AD203B41FA5}">
                      <a16:colId xmlns:a16="http://schemas.microsoft.com/office/drawing/2014/main" val="2577169992"/>
                    </a:ext>
                  </a:extLst>
                </a:gridCol>
                <a:gridCol w="2593144">
                  <a:extLst>
                    <a:ext uri="{9D8B030D-6E8A-4147-A177-3AD203B41FA5}">
                      <a16:colId xmlns:a16="http://schemas.microsoft.com/office/drawing/2014/main" val="1525269328"/>
                    </a:ext>
                  </a:extLst>
                </a:gridCol>
                <a:gridCol w="2202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33">
                  <a:extLst>
                    <a:ext uri="{9D8B030D-6E8A-4147-A177-3AD203B41FA5}">
                      <a16:colId xmlns:a16="http://schemas.microsoft.com/office/drawing/2014/main" val="826017385"/>
                    </a:ext>
                  </a:extLst>
                </a:gridCol>
                <a:gridCol w="1862131">
                  <a:extLst>
                    <a:ext uri="{9D8B030D-6E8A-4147-A177-3AD203B41FA5}">
                      <a16:colId xmlns:a16="http://schemas.microsoft.com/office/drawing/2014/main" val="3979076066"/>
                    </a:ext>
                  </a:extLst>
                </a:gridCol>
              </a:tblGrid>
              <a:tr h="28285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Лицо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ответственное за подачу заявления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14302"/>
                  </a:ext>
                </a:extLst>
              </a:tr>
              <a:tr h="2734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Личная информация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фамилия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имя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отчество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12628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81386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возраст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36515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824523"/>
                  </a:ext>
                </a:extLst>
              </a:tr>
              <a:tr h="273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контакты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e-mail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другие контакты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35088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35272"/>
                  </a:ext>
                </a:extLst>
              </a:tr>
              <a:tr h="282852"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Лицо ответственное за переговоры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с Дистрибьютором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77421"/>
                  </a:ext>
                </a:extLst>
              </a:tr>
              <a:tr h="2734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Личная информация</a:t>
                      </a:r>
                      <a:endParaRPr lang="ru-RU" sz="1100" dirty="0"/>
                    </a:p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100" dirty="0"/>
                    </a:p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фамилия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имя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отчество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61155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56634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возраст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7483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31141"/>
                  </a:ext>
                </a:extLst>
              </a:tr>
              <a:tr h="273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контакты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другие контакты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5464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830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88DEBEF-116A-4394-B8BB-96251150D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01797"/>
              </p:ext>
            </p:extLst>
          </p:nvPr>
        </p:nvGraphicFramePr>
        <p:xfrm>
          <a:off x="307427" y="1484783"/>
          <a:ext cx="8489734" cy="3375968"/>
        </p:xfrm>
        <a:graphic>
          <a:graphicData uri="http://schemas.openxmlformats.org/drawingml/2006/table">
            <a:tbl>
              <a:tblPr/>
              <a:tblGrid>
                <a:gridCol w="346356">
                  <a:extLst>
                    <a:ext uri="{9D8B030D-6E8A-4147-A177-3AD203B41FA5}">
                      <a16:colId xmlns:a16="http://schemas.microsoft.com/office/drawing/2014/main" val="588648022"/>
                    </a:ext>
                  </a:extLst>
                </a:gridCol>
                <a:gridCol w="2102296">
                  <a:extLst>
                    <a:ext uri="{9D8B030D-6E8A-4147-A177-3AD203B41FA5}">
                      <a16:colId xmlns:a16="http://schemas.microsoft.com/office/drawing/2014/main" val="2139418418"/>
                    </a:ext>
                  </a:extLst>
                </a:gridCol>
                <a:gridCol w="1527889">
                  <a:extLst>
                    <a:ext uri="{9D8B030D-6E8A-4147-A177-3AD203B41FA5}">
                      <a16:colId xmlns:a16="http://schemas.microsoft.com/office/drawing/2014/main" val="1747112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25142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57497367"/>
                    </a:ext>
                  </a:extLst>
                </a:gridCol>
                <a:gridCol w="1560865">
                  <a:extLst>
                    <a:ext uri="{9D8B030D-6E8A-4147-A177-3AD203B41FA5}">
                      <a16:colId xmlns:a16="http://schemas.microsoft.com/office/drawing/2014/main" val="1405432740"/>
                    </a:ext>
                  </a:extLst>
                </a:gridCol>
              </a:tblGrid>
              <a:tr h="15343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Информация о компании-кандидате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90969"/>
                  </a:ext>
                </a:extLst>
              </a:tr>
              <a:tr h="2254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Основная информация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 юр. лица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web-site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59117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56600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юридический 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фактический 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69268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59347"/>
                  </a:ext>
                </a:extLst>
              </a:tr>
              <a:tr h="676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штат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сотрудников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сфера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деятельности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место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регистрации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ЮЛ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дата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регистрации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88624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9158"/>
                  </a:ext>
                </a:extLst>
              </a:tr>
              <a:tr h="6763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Финансовая информация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уставной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капитал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оборот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компании тыс.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р.уб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ИНН/ОГРН/КПП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чистая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прибыль тыс. руб.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66089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2022: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2022: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981646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2023: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2023: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507932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2024: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9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E158C2-8803-4BA6-850F-5505887D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63679"/>
              </p:ext>
            </p:extLst>
          </p:nvPr>
        </p:nvGraphicFramePr>
        <p:xfrm>
          <a:off x="362606" y="1196752"/>
          <a:ext cx="8385857" cy="3467472"/>
        </p:xfrm>
        <a:graphic>
          <a:graphicData uri="http://schemas.openxmlformats.org/drawingml/2006/table">
            <a:tbl>
              <a:tblPr/>
              <a:tblGrid>
                <a:gridCol w="403554">
                  <a:extLst>
                    <a:ext uri="{9D8B030D-6E8A-4147-A177-3AD203B41FA5}">
                      <a16:colId xmlns:a16="http://schemas.microsoft.com/office/drawing/2014/main" val="394898801"/>
                    </a:ext>
                  </a:extLst>
                </a:gridCol>
                <a:gridCol w="2149656">
                  <a:extLst>
                    <a:ext uri="{9D8B030D-6E8A-4147-A177-3AD203B41FA5}">
                      <a16:colId xmlns:a16="http://schemas.microsoft.com/office/drawing/2014/main" val="175920662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69569906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82613044"/>
                    </a:ext>
                  </a:extLst>
                </a:gridCol>
                <a:gridCol w="268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002">
                  <a:extLst>
                    <a:ext uri="{9D8B030D-6E8A-4147-A177-3AD203B41FA5}">
                      <a16:colId xmlns:a16="http://schemas.microsoft.com/office/drawing/2014/main" val="1011145249"/>
                    </a:ext>
                  </a:extLst>
                </a:gridCol>
              </a:tblGrid>
              <a:tr h="64502">
                <a:tc gridSpan="6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Информация о бенефициарах 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03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7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Контролируемые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юр. лица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(вкл. дочерние компании, входящие в Группу)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компании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Дата регистрации юридического лица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выручка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Компании / чистая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прибыль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тыс. руб.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11691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2022: 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400249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2023: 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23694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2024: 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96531"/>
                  </a:ext>
                </a:extLst>
              </a:tr>
              <a:tr h="18113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8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Учредители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компании или ФИО бенефициара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Доля в уставном капитале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896873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92375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53371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91218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26451"/>
                  </a:ext>
                </a:extLst>
              </a:tr>
              <a:tr h="18113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9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Ключевые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Сотрудники дл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я проекта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BAIC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ФИО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 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2448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email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39886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Директор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42584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РОП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78777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97412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РЗЧ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3585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05204"/>
              </p:ext>
            </p:extLst>
          </p:nvPr>
        </p:nvGraphicFramePr>
        <p:xfrm>
          <a:off x="362606" y="4941169"/>
          <a:ext cx="8401959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Информация о количестве сотрудников, планируемых для сотрудничества с 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BAIC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Штат Отдела продаж: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Отметьте кол-во персонала, которое будет задействовано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(___ чел.)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Штат отдела ППО: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Отметьте кол-во персонала, которое будет задействовано (___ чел.)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9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3FF35FC-3D99-467A-9CE6-564E5AD82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69367"/>
              </p:ext>
            </p:extLst>
          </p:nvPr>
        </p:nvGraphicFramePr>
        <p:xfrm>
          <a:off x="457200" y="1196752"/>
          <a:ext cx="8229599" cy="3265654"/>
        </p:xfrm>
        <a:graphic>
          <a:graphicData uri="http://schemas.openxmlformats.org/drawingml/2006/table">
            <a:tbl>
              <a:tblPr/>
              <a:tblGrid>
                <a:gridCol w="318077">
                  <a:extLst>
                    <a:ext uri="{9D8B030D-6E8A-4147-A177-3AD203B41FA5}">
                      <a16:colId xmlns:a16="http://schemas.microsoft.com/office/drawing/2014/main" val="1156932829"/>
                    </a:ext>
                  </a:extLst>
                </a:gridCol>
                <a:gridCol w="1852507">
                  <a:extLst>
                    <a:ext uri="{9D8B030D-6E8A-4147-A177-3AD203B41FA5}">
                      <a16:colId xmlns:a16="http://schemas.microsoft.com/office/drawing/2014/main" val="2364663672"/>
                    </a:ext>
                  </a:extLst>
                </a:gridCol>
                <a:gridCol w="55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5415608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2511">
                  <a:extLst>
                    <a:ext uri="{9D8B030D-6E8A-4147-A177-3AD203B41FA5}">
                      <a16:colId xmlns:a16="http://schemas.microsoft.com/office/drawing/2014/main" val="3700800538"/>
                    </a:ext>
                  </a:extLst>
                </a:gridCol>
              </a:tblGrid>
              <a:tr h="23326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Автомобильные бренды входящие в портфель компании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8821"/>
                  </a:ext>
                </a:extLst>
              </a:tr>
              <a:tr h="23326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 / начало сотрудничества / кол-во дилерских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центров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51365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05436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9384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1725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86315"/>
                  </a:ext>
                </a:extLst>
              </a:tr>
              <a:tr h="233261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Опыт компании-претендента в автомобильной сфере по продажам а/м (оф. дилер)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50496"/>
                  </a:ext>
                </a:extLst>
              </a:tr>
              <a:tr h="46652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Город, адрес локации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 новых а/м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22/23/24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машино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-заездов (шт.) 22/23/24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Продажа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з/ч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(тыс.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руб.)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22/23/24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2039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37989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1010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1132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461662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82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Информация о предложении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7751041-3864-46AB-BB9C-37E85A1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02528"/>
              </p:ext>
            </p:extLst>
          </p:nvPr>
        </p:nvGraphicFramePr>
        <p:xfrm>
          <a:off x="263525" y="963601"/>
          <a:ext cx="8669938" cy="5273711"/>
        </p:xfrm>
        <a:graphic>
          <a:graphicData uri="http://schemas.openxmlformats.org/drawingml/2006/table">
            <a:tbl>
              <a:tblPr/>
              <a:tblGrid>
                <a:gridCol w="298446">
                  <a:extLst>
                    <a:ext uri="{9D8B030D-6E8A-4147-A177-3AD203B41FA5}">
                      <a16:colId xmlns:a16="http://schemas.microsoft.com/office/drawing/2014/main" val="1113965521"/>
                    </a:ext>
                  </a:extLst>
                </a:gridCol>
                <a:gridCol w="1345733">
                  <a:extLst>
                    <a:ext uri="{9D8B030D-6E8A-4147-A177-3AD203B41FA5}">
                      <a16:colId xmlns:a16="http://schemas.microsoft.com/office/drawing/2014/main" val="226055704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931323062"/>
                    </a:ext>
                  </a:extLst>
                </a:gridCol>
                <a:gridCol w="1489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879">
                  <a:extLst>
                    <a:ext uri="{9D8B030D-6E8A-4147-A177-3AD203B41FA5}">
                      <a16:colId xmlns:a16="http://schemas.microsoft.com/office/drawing/2014/main" val="2510217721"/>
                    </a:ext>
                  </a:extLst>
                </a:gridCol>
                <a:gridCol w="1291879">
                  <a:extLst>
                    <a:ext uri="{9D8B030D-6E8A-4147-A177-3AD203B41FA5}">
                      <a16:colId xmlns:a16="http://schemas.microsoft.com/office/drawing/2014/main" val="1548568228"/>
                    </a:ext>
                  </a:extLst>
                </a:gridCol>
              </a:tblGrid>
              <a:tr h="20455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Детализация предложения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Адрес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717361"/>
                  </a:ext>
                </a:extLst>
              </a:tr>
              <a:tr h="348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Земельный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Участок / Дилерский центр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 площадь участка / здания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аренда или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собственность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срок аренды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арендная плата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за год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510697"/>
                  </a:ext>
                </a:extLst>
              </a:tr>
              <a:tr h="32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89295"/>
                  </a:ext>
                </a:extLst>
              </a:tr>
              <a:tr h="5203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 площадь 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под бренд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BAIC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 ШР (м²)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050" b="0" i="0" u="sng" strike="noStrike" dirty="0">
                          <a:solidFill>
                            <a:srgbClr val="C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(Подробно см. стр. 10)</a:t>
                      </a:r>
                      <a:endParaRPr lang="ru-RU" sz="1100" b="0" i="0" u="sng" strike="noStrike" dirty="0">
                        <a:solidFill>
                          <a:srgbClr val="C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высота потолка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 шоу-руме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(не менее 4 м)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Размер фриза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ДхШ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(м)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фасаде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93538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74120"/>
                  </a:ext>
                </a:extLst>
              </a:tr>
              <a:tr h="3481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станция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технического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обслуживания (СТО)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 СТО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кузовного цеха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кол-во постов/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подъемников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складские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площади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84879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663709"/>
                  </a:ext>
                </a:extLst>
              </a:tr>
              <a:tr h="348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клиентской зоны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офисной зоны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мойка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(кол-во постов)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Прочие площади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оборудование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40405"/>
                  </a:ext>
                </a:extLst>
              </a:tr>
              <a:tr h="33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969696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78331"/>
                  </a:ext>
                </a:extLst>
              </a:tr>
              <a:tr h="1758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16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организация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кузовного ремонта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расстояние от 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/ зоны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приемки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 аутсорсингу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58624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да/нет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11248"/>
                  </a:ext>
                </a:extLst>
              </a:tr>
              <a:tr h="348104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17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бренды в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существующем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ДЦ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этаж / площадь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продажи шт.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(2023 г.)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продажи шт.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(2024г.)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09133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153503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63929"/>
                  </a:ext>
                </a:extLst>
              </a:tr>
              <a:tr h="33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159395"/>
                  </a:ext>
                </a:extLst>
              </a:tr>
              <a:tr h="5203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18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Ближайшие ДЦ, иные объекты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торговой инфраструктуры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95125"/>
                  </a:ext>
                </a:extLst>
              </a:tr>
              <a:tr h="25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4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A1150-5D2D-D844-322A-B99332E50E3E}"/>
              </a:ext>
            </a:extLst>
          </p:cNvPr>
          <p:cNvSpPr txBox="1"/>
          <p:nvPr/>
        </p:nvSpPr>
        <p:spPr>
          <a:xfrm>
            <a:off x="464419" y="980728"/>
            <a:ext cx="821516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Дополните Бизнес-план следующими данными:</a:t>
            </a:r>
          </a:p>
          <a:p>
            <a:pPr algn="ctr"/>
            <a:endParaRPr lang="ru-RU" sz="2000" b="1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ysClr val="windowText" lastClr="000000"/>
                </a:solidFill>
              </a:rPr>
              <a:t>Укажите в таблице </a:t>
            </a:r>
            <a:r>
              <a:rPr lang="ru-RU" dirty="0">
                <a:solidFill>
                  <a:sysClr val="windowText" lastClr="000000"/>
                </a:solidFill>
              </a:rPr>
              <a:t>размер</a:t>
            </a:r>
            <a:r>
              <a:rPr lang="ru-RU" sz="1800" dirty="0">
                <a:solidFill>
                  <a:sysClr val="windowText" lastClr="000000"/>
                </a:solidFill>
              </a:rPr>
              <a:t> собственного (заемного) свободного рабочего капитала для первоначальной закупки а/м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ysClr val="windowText" lastClr="000000"/>
              </a:solidFill>
            </a:endParaRPr>
          </a:p>
          <a:p>
            <a:endParaRPr lang="ru-RU" dirty="0">
              <a:solidFill>
                <a:sysClr val="windowText" lastClr="000000"/>
              </a:solidFill>
            </a:endParaRPr>
          </a:p>
          <a:p>
            <a:endParaRPr lang="ru-RU" sz="18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ysClr val="windowText" lastClr="000000"/>
                </a:solidFill>
              </a:rPr>
              <a:t>Отметьте желаемый модельный микс и кол-во а/м для первой закупки;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 </a:t>
            </a:r>
            <a:endParaRPr lang="ru-RU" dirty="0"/>
          </a:p>
        </p:txBody>
      </p:sp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63246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Предварительный бизнес-план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20EFF5-5BA2-F15E-FAD1-5AE77067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0437"/>
              </p:ext>
            </p:extLst>
          </p:nvPr>
        </p:nvGraphicFramePr>
        <p:xfrm>
          <a:off x="827584" y="2303525"/>
          <a:ext cx="76328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822">
                  <a:extLst>
                    <a:ext uri="{9D8B030D-6E8A-4147-A177-3AD203B41FA5}">
                      <a16:colId xmlns:a16="http://schemas.microsoft.com/office/drawing/2014/main" val="2064120156"/>
                    </a:ext>
                  </a:extLst>
                </a:gridCol>
                <a:gridCol w="2908026">
                  <a:extLst>
                    <a:ext uri="{9D8B030D-6E8A-4147-A177-3AD203B41FA5}">
                      <a16:colId xmlns:a16="http://schemas.microsoft.com/office/drawing/2014/main" val="67504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Сумма млн. руб._________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Собственный или заемный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5740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4D9F55B-0F4C-B803-6C2C-4564ECCA4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7969"/>
              </p:ext>
            </p:extLst>
          </p:nvPr>
        </p:nvGraphicFramePr>
        <p:xfrm>
          <a:off x="827584" y="3430091"/>
          <a:ext cx="76328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686355467"/>
                    </a:ext>
                  </a:extLst>
                </a:gridCol>
                <a:gridCol w="1900221">
                  <a:extLst>
                    <a:ext uri="{9D8B030D-6E8A-4147-A177-3AD203B41FA5}">
                      <a16:colId xmlns:a16="http://schemas.microsoft.com/office/drawing/2014/main" val="3130211934"/>
                    </a:ext>
                  </a:extLst>
                </a:gridCol>
                <a:gridCol w="2298243">
                  <a:extLst>
                    <a:ext uri="{9D8B030D-6E8A-4147-A177-3AD203B41FA5}">
                      <a16:colId xmlns:a16="http://schemas.microsoft.com/office/drawing/2014/main" val="2352520253"/>
                    </a:ext>
                  </a:extLst>
                </a:gridCol>
                <a:gridCol w="1778202">
                  <a:extLst>
                    <a:ext uri="{9D8B030D-6E8A-4147-A177-3AD203B41FA5}">
                      <a16:colId xmlns:a16="http://schemas.microsoft.com/office/drawing/2014/main" val="3445027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Модель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C00000"/>
                          </a:solidFill>
                        </a:rPr>
                        <a:t>Комплектация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Кол-во а/м в первой партии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Примечания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2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U5 plus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X55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7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X7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X75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5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BJ40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BJ60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0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Карта / География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2CFF-5292-493B-BE6E-56C6477DB9CA}"/>
              </a:ext>
            </a:extLst>
          </p:cNvPr>
          <p:cNvSpPr/>
          <p:nvPr/>
        </p:nvSpPr>
        <p:spPr>
          <a:xfrm>
            <a:off x="611560" y="1052737"/>
            <a:ext cx="8047650" cy="1440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Вставьте карту города вместе со следующими пояснениями: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Отметка точкой предложения на карте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Расположение иных брендов в городе / дилерских деревень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Основные генераторы клиентского трафика / торговые локации / Аэропорт / ЖД Вокзал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91" y="3344172"/>
            <a:ext cx="4720154" cy="281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002512">
            <a:off x="2794514" y="4582796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32" y="2399807"/>
            <a:ext cx="5904656" cy="3931529"/>
          </a:xfrm>
          <a:prstGeom prst="rect">
            <a:avLst/>
          </a:prstGeom>
        </p:spPr>
      </p:pic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Схема плана территории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Прямоугольник 1"/>
          <p:cNvSpPr/>
          <p:nvPr/>
        </p:nvSpPr>
        <p:spPr>
          <a:xfrm rot="20002512">
            <a:off x="2794514" y="4077067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DE412C-B6C9-4148-879E-04590E100286}"/>
              </a:ext>
            </a:extLst>
          </p:cNvPr>
          <p:cNvSpPr/>
          <p:nvPr/>
        </p:nvSpPr>
        <p:spPr>
          <a:xfrm>
            <a:off x="409903" y="1066299"/>
            <a:ext cx="8174420" cy="18586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Схема генерального плана территории с указанием: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Въезд на территорию и маршрутизацией движения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Зона парковок с разбивкой: 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Клиентские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А/м для тест-драйва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Хранения товарных запасов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Автомобилей находящихся в сервисе / ожидающих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528983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MYRZ7O.kCLsYEixJuR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A4n3edskmyz8V2L0F4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MYRZ7O.kCLsYEixJuR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A4n3edskmyz8V2L0F4BA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封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 sig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1439</Words>
  <Application>Microsoft Office PowerPoint</Application>
  <PresentationFormat>Экран (4:3)</PresentationFormat>
  <Paragraphs>430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Bahnschrift SemiBold SemiConden</vt:lpstr>
      <vt:lpstr>Calibri</vt:lpstr>
      <vt:lpstr>Wingdings</vt:lpstr>
      <vt:lpstr>1_Office 主题</vt:lpstr>
      <vt:lpstr>封皮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Support Plan Chile, Peru</dc:title>
  <dc:creator>陈刚</dc:creator>
  <cp:lastModifiedBy>Игорь А. Горлачев</cp:lastModifiedBy>
  <cp:revision>270</cp:revision>
  <dcterms:created xsi:type="dcterms:W3CDTF">2013-11-15T12:28:47Z</dcterms:created>
  <dcterms:modified xsi:type="dcterms:W3CDTF">2025-10-10T09:18:37Z</dcterms:modified>
</cp:coreProperties>
</file>