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0" r:id="rId5"/>
    <p:sldId id="262" r:id="rId6"/>
    <p:sldId id="266" r:id="rId7"/>
    <p:sldId id="265" r:id="rId8"/>
    <p:sldId id="264" r:id="rId9"/>
    <p:sldId id="263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186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1CEB7A-8835-48A7-86BA-D1DFB225256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B5EF86-C92C-47AF-A5C5-CA3752EBEC73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Hyundai Sans Head" pitchFamily="34" charset="0"/>
              <a:ea typeface="Hyundai Sans Head" pitchFamily="34" charset="0"/>
            </a:rPr>
            <a:t>Генеральный директор </a:t>
          </a:r>
          <a:endParaRPr lang="ru-RU" sz="2000" dirty="0">
            <a:latin typeface="Hyundai Sans Head" pitchFamily="34" charset="0"/>
            <a:ea typeface="Hyundai Sans Head" pitchFamily="34" charset="0"/>
          </a:endParaRPr>
        </a:p>
      </dgm:t>
    </dgm:pt>
    <dgm:pt modelId="{7DC0E343-26C3-470C-90AB-68ACD2DE2C46}" type="parTrans" cxnId="{17ED5E83-59FE-4D2E-A2A5-A63F7D84A9A9}">
      <dgm:prSet/>
      <dgm:spPr/>
      <dgm:t>
        <a:bodyPr/>
        <a:lstStyle/>
        <a:p>
          <a:endParaRPr lang="ru-RU"/>
        </a:p>
      </dgm:t>
    </dgm:pt>
    <dgm:pt modelId="{7F814867-7CAA-4651-9804-B4D6C14195CC}" type="sibTrans" cxnId="{17ED5E83-59FE-4D2E-A2A5-A63F7D84A9A9}">
      <dgm:prSet/>
      <dgm:spPr/>
      <dgm:t>
        <a:bodyPr/>
        <a:lstStyle/>
        <a:p>
          <a:endParaRPr lang="ru-RU"/>
        </a:p>
      </dgm:t>
    </dgm:pt>
    <dgm:pt modelId="{E4C871DF-27EA-4760-81E1-504EBB4D6A8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dirty="0">
            <a:latin typeface="Hyundai Sans Head" pitchFamily="34" charset="0"/>
            <a:ea typeface="Hyundai Sans Head" pitchFamily="34" charset="0"/>
          </a:endParaRPr>
        </a:p>
      </dgm:t>
    </dgm:pt>
    <dgm:pt modelId="{B5C25D1C-A62F-4EFC-9CDD-D9CDCDF8F855}" type="parTrans" cxnId="{C3DA2FB9-2E96-4DF9-811E-F2E4DEDC8E93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D09848A6-E57D-4B71-BCFB-D0E35CC9D007}" type="sibTrans" cxnId="{C3DA2FB9-2E96-4DF9-811E-F2E4DEDC8E93}">
      <dgm:prSet/>
      <dgm:spPr/>
      <dgm:t>
        <a:bodyPr/>
        <a:lstStyle/>
        <a:p>
          <a:endParaRPr lang="ru-RU"/>
        </a:p>
      </dgm:t>
    </dgm:pt>
    <dgm:pt modelId="{7973BAFC-65B1-483A-95FD-ED797803C7CE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dirty="0">
            <a:latin typeface="Hyundai Sans Head" pitchFamily="34" charset="0"/>
            <a:ea typeface="Hyundai Sans Head" pitchFamily="34" charset="0"/>
          </a:endParaRPr>
        </a:p>
      </dgm:t>
    </dgm:pt>
    <dgm:pt modelId="{AEECC16D-E960-4C3A-AFE2-8F5A1DA83179}" type="parTrans" cxnId="{2FA63ADB-558A-4FAA-9D5A-47DAB7838BE7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1CA0F184-5956-452E-83C1-E34F76F4848F}" type="sibTrans" cxnId="{2FA63ADB-558A-4FAA-9D5A-47DAB7838BE7}">
      <dgm:prSet/>
      <dgm:spPr/>
      <dgm:t>
        <a:bodyPr/>
        <a:lstStyle/>
        <a:p>
          <a:endParaRPr lang="ru-RU"/>
        </a:p>
      </dgm:t>
    </dgm:pt>
    <dgm:pt modelId="{89A56BA4-511A-4A02-98F6-DB91154B114D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20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dirty="0">
            <a:latin typeface="Hyundai Sans Head" pitchFamily="34" charset="0"/>
            <a:ea typeface="Hyundai Sans Head" pitchFamily="34" charset="0"/>
          </a:endParaRPr>
        </a:p>
      </dgm:t>
    </dgm:pt>
    <dgm:pt modelId="{5BB452BD-2F57-41D8-BA19-37FDDAD0A8E7}" type="parTrans" cxnId="{39766459-047C-486B-BA62-69DAA71B8572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27E7DC10-22CA-434C-B2D7-8C8CC505F8EE}" type="sibTrans" cxnId="{39766459-047C-486B-BA62-69DAA71B8572}">
      <dgm:prSet/>
      <dgm:spPr/>
      <dgm:t>
        <a:bodyPr/>
        <a:lstStyle/>
        <a:p>
          <a:endParaRPr lang="ru-RU"/>
        </a:p>
      </dgm:t>
    </dgm:pt>
    <dgm:pt modelId="{6E2F26A1-4073-4848-B9A1-5A37AA533D5D}" type="pres">
      <dgm:prSet presAssocID="{591CEB7A-8835-48A7-86BA-D1DFB22525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4869999-700E-4846-9D1E-FB4D04846588}" type="pres">
      <dgm:prSet presAssocID="{36B5EF86-C92C-47AF-A5C5-CA3752EBEC73}" presName="hierRoot1" presStyleCnt="0">
        <dgm:presLayoutVars>
          <dgm:hierBranch val="init"/>
        </dgm:presLayoutVars>
      </dgm:prSet>
      <dgm:spPr/>
    </dgm:pt>
    <dgm:pt modelId="{6FF15E5C-787D-4316-8A77-41F3C04BF658}" type="pres">
      <dgm:prSet presAssocID="{36B5EF86-C92C-47AF-A5C5-CA3752EBEC73}" presName="rootComposite1" presStyleCnt="0"/>
      <dgm:spPr/>
    </dgm:pt>
    <dgm:pt modelId="{FEB9DC8C-06C1-4213-B4E7-7218A3E5A73B}" type="pres">
      <dgm:prSet presAssocID="{36B5EF86-C92C-47AF-A5C5-CA3752EBEC7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6C3919-FEE8-47C9-AA08-2122E49C04C3}" type="pres">
      <dgm:prSet presAssocID="{36B5EF86-C92C-47AF-A5C5-CA3752EBEC7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8019634-FF8B-4C63-9DCD-557E367CAEED}" type="pres">
      <dgm:prSet presAssocID="{36B5EF86-C92C-47AF-A5C5-CA3752EBEC73}" presName="hierChild2" presStyleCnt="0"/>
      <dgm:spPr/>
    </dgm:pt>
    <dgm:pt modelId="{AA8C37B8-D27A-43C0-9DFA-B43D987BC5A9}" type="pres">
      <dgm:prSet presAssocID="{B5C25D1C-A62F-4EFC-9CDD-D9CDCDF8F855}" presName="Name37" presStyleLbl="parChTrans1D2" presStyleIdx="0" presStyleCnt="3"/>
      <dgm:spPr/>
      <dgm:t>
        <a:bodyPr/>
        <a:lstStyle/>
        <a:p>
          <a:endParaRPr lang="ru-RU"/>
        </a:p>
      </dgm:t>
    </dgm:pt>
    <dgm:pt modelId="{5F6FA775-EE4A-45C2-B22E-26C64256FCDE}" type="pres">
      <dgm:prSet presAssocID="{E4C871DF-27EA-4760-81E1-504EBB4D6A8D}" presName="hierRoot2" presStyleCnt="0">
        <dgm:presLayoutVars>
          <dgm:hierBranch val="init"/>
        </dgm:presLayoutVars>
      </dgm:prSet>
      <dgm:spPr/>
    </dgm:pt>
    <dgm:pt modelId="{E151787A-CD60-44E6-B082-550E6C6A6123}" type="pres">
      <dgm:prSet presAssocID="{E4C871DF-27EA-4760-81E1-504EBB4D6A8D}" presName="rootComposite" presStyleCnt="0"/>
      <dgm:spPr/>
    </dgm:pt>
    <dgm:pt modelId="{AFA321D5-E482-4814-8BBE-B5059BB47827}" type="pres">
      <dgm:prSet presAssocID="{E4C871DF-27EA-4760-81E1-504EBB4D6A8D}" presName="rootText" presStyleLbl="node2" presStyleIdx="0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97705F-6617-46B2-B98A-9F497AFDDE72}" type="pres">
      <dgm:prSet presAssocID="{E4C871DF-27EA-4760-81E1-504EBB4D6A8D}" presName="rootConnector" presStyleLbl="node2" presStyleIdx="0" presStyleCnt="3"/>
      <dgm:spPr/>
      <dgm:t>
        <a:bodyPr/>
        <a:lstStyle/>
        <a:p>
          <a:endParaRPr lang="ru-RU"/>
        </a:p>
      </dgm:t>
    </dgm:pt>
    <dgm:pt modelId="{925C8B73-4430-4FAA-AF08-364DC4AC20E5}" type="pres">
      <dgm:prSet presAssocID="{E4C871DF-27EA-4760-81E1-504EBB4D6A8D}" presName="hierChild4" presStyleCnt="0"/>
      <dgm:spPr/>
    </dgm:pt>
    <dgm:pt modelId="{AD4E430F-9038-4FE9-9C2F-2A9A2AE2DA7E}" type="pres">
      <dgm:prSet presAssocID="{E4C871DF-27EA-4760-81E1-504EBB4D6A8D}" presName="hierChild5" presStyleCnt="0"/>
      <dgm:spPr/>
    </dgm:pt>
    <dgm:pt modelId="{5BA57D5C-256F-4D2F-BD9B-11A92B7B4C99}" type="pres">
      <dgm:prSet presAssocID="{AEECC16D-E960-4C3A-AFE2-8F5A1DA8317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12FDBD1A-A927-4229-A5B8-A937A5E69C8D}" type="pres">
      <dgm:prSet presAssocID="{7973BAFC-65B1-483A-95FD-ED797803C7CE}" presName="hierRoot2" presStyleCnt="0">
        <dgm:presLayoutVars>
          <dgm:hierBranch val="init"/>
        </dgm:presLayoutVars>
      </dgm:prSet>
      <dgm:spPr/>
    </dgm:pt>
    <dgm:pt modelId="{1C359093-C71C-410F-844E-BC92191B237C}" type="pres">
      <dgm:prSet presAssocID="{7973BAFC-65B1-483A-95FD-ED797803C7CE}" presName="rootComposite" presStyleCnt="0"/>
      <dgm:spPr/>
    </dgm:pt>
    <dgm:pt modelId="{1DFB5CF6-1377-43F7-AC55-18A4C8142A84}" type="pres">
      <dgm:prSet presAssocID="{7973BAFC-65B1-483A-95FD-ED797803C7CE}" presName="rootText" presStyleLbl="node2" presStyleIdx="1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87646B-9370-4E81-BB83-0F87E2E2C4CD}" type="pres">
      <dgm:prSet presAssocID="{7973BAFC-65B1-483A-95FD-ED797803C7CE}" presName="rootConnector" presStyleLbl="node2" presStyleIdx="1" presStyleCnt="3"/>
      <dgm:spPr/>
      <dgm:t>
        <a:bodyPr/>
        <a:lstStyle/>
        <a:p>
          <a:endParaRPr lang="ru-RU"/>
        </a:p>
      </dgm:t>
    </dgm:pt>
    <dgm:pt modelId="{BBF7629D-6BE6-4074-94C8-82E984560FC3}" type="pres">
      <dgm:prSet presAssocID="{7973BAFC-65B1-483A-95FD-ED797803C7CE}" presName="hierChild4" presStyleCnt="0"/>
      <dgm:spPr/>
    </dgm:pt>
    <dgm:pt modelId="{BCE45BC3-CA09-4361-9B5B-EF38D9F1F915}" type="pres">
      <dgm:prSet presAssocID="{7973BAFC-65B1-483A-95FD-ED797803C7CE}" presName="hierChild5" presStyleCnt="0"/>
      <dgm:spPr/>
    </dgm:pt>
    <dgm:pt modelId="{D7D66112-7323-4C4A-A8B0-C3F9E83685C1}" type="pres">
      <dgm:prSet presAssocID="{5BB452BD-2F57-41D8-BA19-37FDDAD0A8E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C312094-EB59-489E-9EAF-5B6A0C9ABE75}" type="pres">
      <dgm:prSet presAssocID="{89A56BA4-511A-4A02-98F6-DB91154B114D}" presName="hierRoot2" presStyleCnt="0">
        <dgm:presLayoutVars>
          <dgm:hierBranch val="init"/>
        </dgm:presLayoutVars>
      </dgm:prSet>
      <dgm:spPr/>
    </dgm:pt>
    <dgm:pt modelId="{70D09925-250F-45F9-8965-F4BC7FAA24AC}" type="pres">
      <dgm:prSet presAssocID="{89A56BA4-511A-4A02-98F6-DB91154B114D}" presName="rootComposite" presStyleCnt="0"/>
      <dgm:spPr/>
    </dgm:pt>
    <dgm:pt modelId="{5F6B7D09-783E-45A5-A565-EC86C5D68A19}" type="pres">
      <dgm:prSet presAssocID="{89A56BA4-511A-4A02-98F6-DB91154B114D}" presName="rootText" presStyleLbl="node2" presStyleIdx="2" presStyleCnt="3" custScaleY="67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27EE93-65D1-4737-9007-14F615766847}" type="pres">
      <dgm:prSet presAssocID="{89A56BA4-511A-4A02-98F6-DB91154B114D}" presName="rootConnector" presStyleLbl="node2" presStyleIdx="2" presStyleCnt="3"/>
      <dgm:spPr/>
      <dgm:t>
        <a:bodyPr/>
        <a:lstStyle/>
        <a:p>
          <a:endParaRPr lang="ru-RU"/>
        </a:p>
      </dgm:t>
    </dgm:pt>
    <dgm:pt modelId="{9D38A836-CADF-4771-9EA6-131A5A4BFF57}" type="pres">
      <dgm:prSet presAssocID="{89A56BA4-511A-4A02-98F6-DB91154B114D}" presName="hierChild4" presStyleCnt="0"/>
      <dgm:spPr/>
    </dgm:pt>
    <dgm:pt modelId="{25CF0461-0ECF-4464-9471-31840B2192DF}" type="pres">
      <dgm:prSet presAssocID="{89A56BA4-511A-4A02-98F6-DB91154B114D}" presName="hierChild5" presStyleCnt="0"/>
      <dgm:spPr/>
    </dgm:pt>
    <dgm:pt modelId="{8D735388-10CB-401A-ACE8-58AF36F7B4EE}" type="pres">
      <dgm:prSet presAssocID="{36B5EF86-C92C-47AF-A5C5-CA3752EBEC73}" presName="hierChild3" presStyleCnt="0"/>
      <dgm:spPr/>
    </dgm:pt>
  </dgm:ptLst>
  <dgm:cxnLst>
    <dgm:cxn modelId="{4F4331F8-A9A2-469A-8072-B33B050FF31B}" type="presOf" srcId="{AEECC16D-E960-4C3A-AFE2-8F5A1DA83179}" destId="{5BA57D5C-256F-4D2F-BD9B-11A92B7B4C99}" srcOrd="0" destOrd="0" presId="urn:microsoft.com/office/officeart/2005/8/layout/orgChart1"/>
    <dgm:cxn modelId="{C1ACF187-C8C0-4C80-ADD5-789DC8F9A9D3}" type="presOf" srcId="{7973BAFC-65B1-483A-95FD-ED797803C7CE}" destId="{1DFB5CF6-1377-43F7-AC55-18A4C8142A84}" srcOrd="0" destOrd="0" presId="urn:microsoft.com/office/officeart/2005/8/layout/orgChart1"/>
    <dgm:cxn modelId="{2FA63ADB-558A-4FAA-9D5A-47DAB7838BE7}" srcId="{36B5EF86-C92C-47AF-A5C5-CA3752EBEC73}" destId="{7973BAFC-65B1-483A-95FD-ED797803C7CE}" srcOrd="1" destOrd="0" parTransId="{AEECC16D-E960-4C3A-AFE2-8F5A1DA83179}" sibTransId="{1CA0F184-5956-452E-83C1-E34F76F4848F}"/>
    <dgm:cxn modelId="{C3DA2FB9-2E96-4DF9-811E-F2E4DEDC8E93}" srcId="{36B5EF86-C92C-47AF-A5C5-CA3752EBEC73}" destId="{E4C871DF-27EA-4760-81E1-504EBB4D6A8D}" srcOrd="0" destOrd="0" parTransId="{B5C25D1C-A62F-4EFC-9CDD-D9CDCDF8F855}" sibTransId="{D09848A6-E57D-4B71-BCFB-D0E35CC9D007}"/>
    <dgm:cxn modelId="{80F32938-D77B-44B9-9319-1049DF09869F}" type="presOf" srcId="{E4C871DF-27EA-4760-81E1-504EBB4D6A8D}" destId="{AFA321D5-E482-4814-8BBE-B5059BB47827}" srcOrd="0" destOrd="0" presId="urn:microsoft.com/office/officeart/2005/8/layout/orgChart1"/>
    <dgm:cxn modelId="{4DFE2749-4475-489A-A23F-696E425B8928}" type="presOf" srcId="{7973BAFC-65B1-483A-95FD-ED797803C7CE}" destId="{5287646B-9370-4E81-BB83-0F87E2E2C4CD}" srcOrd="1" destOrd="0" presId="urn:microsoft.com/office/officeart/2005/8/layout/orgChart1"/>
    <dgm:cxn modelId="{CB745739-0541-43E3-AA47-9A193891E22B}" type="presOf" srcId="{89A56BA4-511A-4A02-98F6-DB91154B114D}" destId="{3127EE93-65D1-4737-9007-14F615766847}" srcOrd="1" destOrd="0" presId="urn:microsoft.com/office/officeart/2005/8/layout/orgChart1"/>
    <dgm:cxn modelId="{5C11DAD7-A260-40B5-A3EB-7593270B009F}" type="presOf" srcId="{E4C871DF-27EA-4760-81E1-504EBB4D6A8D}" destId="{4E97705F-6617-46B2-B98A-9F497AFDDE72}" srcOrd="1" destOrd="0" presId="urn:microsoft.com/office/officeart/2005/8/layout/orgChart1"/>
    <dgm:cxn modelId="{82E191E7-9C48-4DA3-AB7A-90EE72BE1C47}" type="presOf" srcId="{36B5EF86-C92C-47AF-A5C5-CA3752EBEC73}" destId="{FEB9DC8C-06C1-4213-B4E7-7218A3E5A73B}" srcOrd="0" destOrd="0" presId="urn:microsoft.com/office/officeart/2005/8/layout/orgChart1"/>
    <dgm:cxn modelId="{17ED5E83-59FE-4D2E-A2A5-A63F7D84A9A9}" srcId="{591CEB7A-8835-48A7-86BA-D1DFB2252565}" destId="{36B5EF86-C92C-47AF-A5C5-CA3752EBEC73}" srcOrd="0" destOrd="0" parTransId="{7DC0E343-26C3-470C-90AB-68ACD2DE2C46}" sibTransId="{7F814867-7CAA-4651-9804-B4D6C14195CC}"/>
    <dgm:cxn modelId="{9ED793CB-225B-407C-9FB6-2BE9FDB2372D}" type="presOf" srcId="{89A56BA4-511A-4A02-98F6-DB91154B114D}" destId="{5F6B7D09-783E-45A5-A565-EC86C5D68A19}" srcOrd="0" destOrd="0" presId="urn:microsoft.com/office/officeart/2005/8/layout/orgChart1"/>
    <dgm:cxn modelId="{3315D605-D614-46E9-B02B-4982A2658B30}" type="presOf" srcId="{36B5EF86-C92C-47AF-A5C5-CA3752EBEC73}" destId="{5D6C3919-FEE8-47C9-AA08-2122E49C04C3}" srcOrd="1" destOrd="0" presId="urn:microsoft.com/office/officeart/2005/8/layout/orgChart1"/>
    <dgm:cxn modelId="{39766459-047C-486B-BA62-69DAA71B8572}" srcId="{36B5EF86-C92C-47AF-A5C5-CA3752EBEC73}" destId="{89A56BA4-511A-4A02-98F6-DB91154B114D}" srcOrd="2" destOrd="0" parTransId="{5BB452BD-2F57-41D8-BA19-37FDDAD0A8E7}" sibTransId="{27E7DC10-22CA-434C-B2D7-8C8CC505F8EE}"/>
    <dgm:cxn modelId="{2C052B6F-1816-49E0-9C01-0A2F45E3F866}" type="presOf" srcId="{591CEB7A-8835-48A7-86BA-D1DFB2252565}" destId="{6E2F26A1-4073-4848-B9A1-5A37AA533D5D}" srcOrd="0" destOrd="0" presId="urn:microsoft.com/office/officeart/2005/8/layout/orgChart1"/>
    <dgm:cxn modelId="{CEB181A1-0041-4403-A38A-468CF69BA45B}" type="presOf" srcId="{5BB452BD-2F57-41D8-BA19-37FDDAD0A8E7}" destId="{D7D66112-7323-4C4A-A8B0-C3F9E83685C1}" srcOrd="0" destOrd="0" presId="urn:microsoft.com/office/officeart/2005/8/layout/orgChart1"/>
    <dgm:cxn modelId="{50F3CF25-311B-49B3-991A-59912B9CDA04}" type="presOf" srcId="{B5C25D1C-A62F-4EFC-9CDD-D9CDCDF8F855}" destId="{AA8C37B8-D27A-43C0-9DFA-B43D987BC5A9}" srcOrd="0" destOrd="0" presId="urn:microsoft.com/office/officeart/2005/8/layout/orgChart1"/>
    <dgm:cxn modelId="{EAD1BDB2-81DB-400E-AD3B-5D876C610E58}" type="presParOf" srcId="{6E2F26A1-4073-4848-B9A1-5A37AA533D5D}" destId="{F4869999-700E-4846-9D1E-FB4D04846588}" srcOrd="0" destOrd="0" presId="urn:microsoft.com/office/officeart/2005/8/layout/orgChart1"/>
    <dgm:cxn modelId="{D1030598-2B77-4237-AF1D-E6B0D883436C}" type="presParOf" srcId="{F4869999-700E-4846-9D1E-FB4D04846588}" destId="{6FF15E5C-787D-4316-8A77-41F3C04BF658}" srcOrd="0" destOrd="0" presId="urn:microsoft.com/office/officeart/2005/8/layout/orgChart1"/>
    <dgm:cxn modelId="{AB179408-EBF0-4761-A52A-12FC7B0CC56F}" type="presParOf" srcId="{6FF15E5C-787D-4316-8A77-41F3C04BF658}" destId="{FEB9DC8C-06C1-4213-B4E7-7218A3E5A73B}" srcOrd="0" destOrd="0" presId="urn:microsoft.com/office/officeart/2005/8/layout/orgChart1"/>
    <dgm:cxn modelId="{94B01141-BED2-4190-A08A-CD426116A5DC}" type="presParOf" srcId="{6FF15E5C-787D-4316-8A77-41F3C04BF658}" destId="{5D6C3919-FEE8-47C9-AA08-2122E49C04C3}" srcOrd="1" destOrd="0" presId="urn:microsoft.com/office/officeart/2005/8/layout/orgChart1"/>
    <dgm:cxn modelId="{BE374992-33E5-4714-8C3C-E9F1028EAB5C}" type="presParOf" srcId="{F4869999-700E-4846-9D1E-FB4D04846588}" destId="{68019634-FF8B-4C63-9DCD-557E367CAEED}" srcOrd="1" destOrd="0" presId="urn:microsoft.com/office/officeart/2005/8/layout/orgChart1"/>
    <dgm:cxn modelId="{FD8E000C-2533-4131-9D8F-6D4E7CDD6469}" type="presParOf" srcId="{68019634-FF8B-4C63-9DCD-557E367CAEED}" destId="{AA8C37B8-D27A-43C0-9DFA-B43D987BC5A9}" srcOrd="0" destOrd="0" presId="urn:microsoft.com/office/officeart/2005/8/layout/orgChart1"/>
    <dgm:cxn modelId="{1C38D80C-2F8C-48AB-9F45-E1D4C4D88292}" type="presParOf" srcId="{68019634-FF8B-4C63-9DCD-557E367CAEED}" destId="{5F6FA775-EE4A-45C2-B22E-26C64256FCDE}" srcOrd="1" destOrd="0" presId="urn:microsoft.com/office/officeart/2005/8/layout/orgChart1"/>
    <dgm:cxn modelId="{8C911ECA-003C-4F08-80E0-529FC8A20028}" type="presParOf" srcId="{5F6FA775-EE4A-45C2-B22E-26C64256FCDE}" destId="{E151787A-CD60-44E6-B082-550E6C6A6123}" srcOrd="0" destOrd="0" presId="urn:microsoft.com/office/officeart/2005/8/layout/orgChart1"/>
    <dgm:cxn modelId="{79B09B70-21A5-4969-8827-EAAE70E4576E}" type="presParOf" srcId="{E151787A-CD60-44E6-B082-550E6C6A6123}" destId="{AFA321D5-E482-4814-8BBE-B5059BB47827}" srcOrd="0" destOrd="0" presId="urn:microsoft.com/office/officeart/2005/8/layout/orgChart1"/>
    <dgm:cxn modelId="{021AB2B7-340D-414E-BC8C-868F271F2619}" type="presParOf" srcId="{E151787A-CD60-44E6-B082-550E6C6A6123}" destId="{4E97705F-6617-46B2-B98A-9F497AFDDE72}" srcOrd="1" destOrd="0" presId="urn:microsoft.com/office/officeart/2005/8/layout/orgChart1"/>
    <dgm:cxn modelId="{0F8A2B55-7FC2-4415-8939-F5B1890D4215}" type="presParOf" srcId="{5F6FA775-EE4A-45C2-B22E-26C64256FCDE}" destId="{925C8B73-4430-4FAA-AF08-364DC4AC20E5}" srcOrd="1" destOrd="0" presId="urn:microsoft.com/office/officeart/2005/8/layout/orgChart1"/>
    <dgm:cxn modelId="{357E720E-EFE3-4AB5-8735-43E1D8DB57ED}" type="presParOf" srcId="{5F6FA775-EE4A-45C2-B22E-26C64256FCDE}" destId="{AD4E430F-9038-4FE9-9C2F-2A9A2AE2DA7E}" srcOrd="2" destOrd="0" presId="urn:microsoft.com/office/officeart/2005/8/layout/orgChart1"/>
    <dgm:cxn modelId="{DF967CC1-0CD1-4910-8916-6D55994526D5}" type="presParOf" srcId="{68019634-FF8B-4C63-9DCD-557E367CAEED}" destId="{5BA57D5C-256F-4D2F-BD9B-11A92B7B4C99}" srcOrd="2" destOrd="0" presId="urn:microsoft.com/office/officeart/2005/8/layout/orgChart1"/>
    <dgm:cxn modelId="{AC15F508-BF43-42C8-BEA3-9A37ACBB864C}" type="presParOf" srcId="{68019634-FF8B-4C63-9DCD-557E367CAEED}" destId="{12FDBD1A-A927-4229-A5B8-A937A5E69C8D}" srcOrd="3" destOrd="0" presId="urn:microsoft.com/office/officeart/2005/8/layout/orgChart1"/>
    <dgm:cxn modelId="{0735A0E9-9E8D-4B10-BE38-8A6916E3A080}" type="presParOf" srcId="{12FDBD1A-A927-4229-A5B8-A937A5E69C8D}" destId="{1C359093-C71C-410F-844E-BC92191B237C}" srcOrd="0" destOrd="0" presId="urn:microsoft.com/office/officeart/2005/8/layout/orgChart1"/>
    <dgm:cxn modelId="{BC8CD72F-A9C2-4843-A91B-E3497F36CCF2}" type="presParOf" srcId="{1C359093-C71C-410F-844E-BC92191B237C}" destId="{1DFB5CF6-1377-43F7-AC55-18A4C8142A84}" srcOrd="0" destOrd="0" presId="urn:microsoft.com/office/officeart/2005/8/layout/orgChart1"/>
    <dgm:cxn modelId="{DE1D7EB8-573B-4546-BED4-EF1F735C6C20}" type="presParOf" srcId="{1C359093-C71C-410F-844E-BC92191B237C}" destId="{5287646B-9370-4E81-BB83-0F87E2E2C4CD}" srcOrd="1" destOrd="0" presId="urn:microsoft.com/office/officeart/2005/8/layout/orgChart1"/>
    <dgm:cxn modelId="{BB3334A6-6D6B-422B-8C9F-06DEDA2A5BF9}" type="presParOf" srcId="{12FDBD1A-A927-4229-A5B8-A937A5E69C8D}" destId="{BBF7629D-6BE6-4074-94C8-82E984560FC3}" srcOrd="1" destOrd="0" presId="urn:microsoft.com/office/officeart/2005/8/layout/orgChart1"/>
    <dgm:cxn modelId="{C12C9540-F7C7-4B52-97A5-CDBFD6EDD757}" type="presParOf" srcId="{12FDBD1A-A927-4229-A5B8-A937A5E69C8D}" destId="{BCE45BC3-CA09-4361-9B5B-EF38D9F1F915}" srcOrd="2" destOrd="0" presId="urn:microsoft.com/office/officeart/2005/8/layout/orgChart1"/>
    <dgm:cxn modelId="{39C9FFA5-C6BE-4CE7-946B-27DAF5F48182}" type="presParOf" srcId="{68019634-FF8B-4C63-9DCD-557E367CAEED}" destId="{D7D66112-7323-4C4A-A8B0-C3F9E83685C1}" srcOrd="4" destOrd="0" presId="urn:microsoft.com/office/officeart/2005/8/layout/orgChart1"/>
    <dgm:cxn modelId="{E8EBD179-0E77-4434-9A2C-3B2FEDF473BE}" type="presParOf" srcId="{68019634-FF8B-4C63-9DCD-557E367CAEED}" destId="{5C312094-EB59-489E-9EAF-5B6A0C9ABE75}" srcOrd="5" destOrd="0" presId="urn:microsoft.com/office/officeart/2005/8/layout/orgChart1"/>
    <dgm:cxn modelId="{88D486B8-D01B-4D33-82AA-AE382CEA54BE}" type="presParOf" srcId="{5C312094-EB59-489E-9EAF-5B6A0C9ABE75}" destId="{70D09925-250F-45F9-8965-F4BC7FAA24AC}" srcOrd="0" destOrd="0" presId="urn:microsoft.com/office/officeart/2005/8/layout/orgChart1"/>
    <dgm:cxn modelId="{36DC74C7-0BF6-487F-A999-54596BAF4E11}" type="presParOf" srcId="{70D09925-250F-45F9-8965-F4BC7FAA24AC}" destId="{5F6B7D09-783E-45A5-A565-EC86C5D68A19}" srcOrd="0" destOrd="0" presId="urn:microsoft.com/office/officeart/2005/8/layout/orgChart1"/>
    <dgm:cxn modelId="{8D97850F-5E07-434D-A98C-D8689338F0EC}" type="presParOf" srcId="{70D09925-250F-45F9-8965-F4BC7FAA24AC}" destId="{3127EE93-65D1-4737-9007-14F615766847}" srcOrd="1" destOrd="0" presId="urn:microsoft.com/office/officeart/2005/8/layout/orgChart1"/>
    <dgm:cxn modelId="{CAC069BF-C192-4BEB-B567-4FA6FECA33A0}" type="presParOf" srcId="{5C312094-EB59-489E-9EAF-5B6A0C9ABE75}" destId="{9D38A836-CADF-4771-9EA6-131A5A4BFF57}" srcOrd="1" destOrd="0" presId="urn:microsoft.com/office/officeart/2005/8/layout/orgChart1"/>
    <dgm:cxn modelId="{D64B611F-36F9-4D88-92AC-A8B860926839}" type="presParOf" srcId="{5C312094-EB59-489E-9EAF-5B6A0C9ABE75}" destId="{25CF0461-0ECF-4464-9471-31840B2192DF}" srcOrd="2" destOrd="0" presId="urn:microsoft.com/office/officeart/2005/8/layout/orgChart1"/>
    <dgm:cxn modelId="{2FB5FC77-891A-4078-9DB4-09B016818E5A}" type="presParOf" srcId="{F4869999-700E-4846-9D1E-FB4D04846588}" destId="{8D735388-10CB-401A-ACE8-58AF36F7B4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66112-7323-4C4A-A8B0-C3F9E83685C1}">
      <dsp:nvSpPr>
        <dsp:cNvPr id="0" name=""/>
        <dsp:cNvSpPr/>
      </dsp:nvSpPr>
      <dsp:spPr>
        <a:xfrm>
          <a:off x="4217248" y="2244932"/>
          <a:ext cx="2983734" cy="517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19"/>
              </a:lnTo>
              <a:lnTo>
                <a:pt x="2983734" y="258919"/>
              </a:lnTo>
              <a:lnTo>
                <a:pt x="2983734" y="51783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57D5C-256F-4D2F-BD9B-11A92B7B4C99}">
      <dsp:nvSpPr>
        <dsp:cNvPr id="0" name=""/>
        <dsp:cNvSpPr/>
      </dsp:nvSpPr>
      <dsp:spPr>
        <a:xfrm>
          <a:off x="4171528" y="2244932"/>
          <a:ext cx="91440" cy="517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83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C37B8-D27A-43C0-9DFA-B43D987BC5A9}">
      <dsp:nvSpPr>
        <dsp:cNvPr id="0" name=""/>
        <dsp:cNvSpPr/>
      </dsp:nvSpPr>
      <dsp:spPr>
        <a:xfrm>
          <a:off x="1233514" y="2244932"/>
          <a:ext cx="2983734" cy="517838"/>
        </a:xfrm>
        <a:custGeom>
          <a:avLst/>
          <a:gdLst/>
          <a:ahLst/>
          <a:cxnLst/>
          <a:rect l="0" t="0" r="0" b="0"/>
          <a:pathLst>
            <a:path>
              <a:moveTo>
                <a:pt x="2983734" y="0"/>
              </a:moveTo>
              <a:lnTo>
                <a:pt x="2983734" y="258919"/>
              </a:lnTo>
              <a:lnTo>
                <a:pt x="0" y="258919"/>
              </a:lnTo>
              <a:lnTo>
                <a:pt x="0" y="51783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9DC8C-06C1-4213-B4E7-7218A3E5A73B}">
      <dsp:nvSpPr>
        <dsp:cNvPr id="0" name=""/>
        <dsp:cNvSpPr/>
      </dsp:nvSpPr>
      <dsp:spPr>
        <a:xfrm>
          <a:off x="2984300" y="1011984"/>
          <a:ext cx="2465896" cy="1232948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Hyundai Sans Head" pitchFamily="34" charset="0"/>
              <a:ea typeface="Hyundai Sans Head" pitchFamily="34" charset="0"/>
            </a:rPr>
            <a:t>Генеральный директор </a:t>
          </a:r>
          <a:endParaRPr lang="ru-RU" sz="2000" kern="1200" dirty="0">
            <a:latin typeface="Hyundai Sans Head" pitchFamily="34" charset="0"/>
            <a:ea typeface="Hyundai Sans Head" pitchFamily="34" charset="0"/>
          </a:endParaRPr>
        </a:p>
      </dsp:txBody>
      <dsp:txXfrm>
        <a:off x="2984300" y="1011984"/>
        <a:ext cx="2465896" cy="1232948"/>
      </dsp:txXfrm>
    </dsp:sp>
    <dsp:sp modelId="{AFA321D5-E482-4814-8BBE-B5059BB47827}">
      <dsp:nvSpPr>
        <dsp:cNvPr id="0" name=""/>
        <dsp:cNvSpPr/>
      </dsp:nvSpPr>
      <dsp:spPr>
        <a:xfrm>
          <a:off x="566" y="2762770"/>
          <a:ext cx="2465896" cy="83375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kern="1200" dirty="0">
            <a:latin typeface="Hyundai Sans Head" pitchFamily="34" charset="0"/>
            <a:ea typeface="Hyundai Sans Head" pitchFamily="34" charset="0"/>
          </a:endParaRPr>
        </a:p>
      </dsp:txBody>
      <dsp:txXfrm>
        <a:off x="566" y="2762770"/>
        <a:ext cx="2465896" cy="833756"/>
      </dsp:txXfrm>
    </dsp:sp>
    <dsp:sp modelId="{1DFB5CF6-1377-43F7-AC55-18A4C8142A84}">
      <dsp:nvSpPr>
        <dsp:cNvPr id="0" name=""/>
        <dsp:cNvSpPr/>
      </dsp:nvSpPr>
      <dsp:spPr>
        <a:xfrm>
          <a:off x="2984300" y="2762770"/>
          <a:ext cx="2465896" cy="83375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kern="1200" dirty="0">
            <a:latin typeface="Hyundai Sans Head" pitchFamily="34" charset="0"/>
            <a:ea typeface="Hyundai Sans Head" pitchFamily="34" charset="0"/>
          </a:endParaRPr>
        </a:p>
      </dsp:txBody>
      <dsp:txXfrm>
        <a:off x="2984300" y="2762770"/>
        <a:ext cx="2465896" cy="833756"/>
      </dsp:txXfrm>
    </dsp:sp>
    <dsp:sp modelId="{5F6B7D09-783E-45A5-A565-EC86C5D68A19}">
      <dsp:nvSpPr>
        <dsp:cNvPr id="0" name=""/>
        <dsp:cNvSpPr/>
      </dsp:nvSpPr>
      <dsp:spPr>
        <a:xfrm>
          <a:off x="5968034" y="2762770"/>
          <a:ext cx="2465896" cy="833756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Hyundai Sans Head" pitchFamily="34" charset="0"/>
              <a:ea typeface="Hyundai Sans Head" pitchFamily="34" charset="0"/>
            </a:rPr>
            <a:t>Департамент</a:t>
          </a:r>
          <a:endParaRPr lang="ru-RU" sz="2000" kern="1200" dirty="0">
            <a:latin typeface="Hyundai Sans Head" pitchFamily="34" charset="0"/>
            <a:ea typeface="Hyundai Sans Head" pitchFamily="34" charset="0"/>
          </a:endParaRPr>
        </a:p>
      </dsp:txBody>
      <dsp:txXfrm>
        <a:off x="5968034" y="2762770"/>
        <a:ext cx="2465896" cy="833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623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9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04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39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441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81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71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1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4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5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6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4BF-A1F8-48CF-85AA-9C38A1CB4C47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752BF-2485-4F72-ADA4-986132E532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13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log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7D0CB6E1-26A0-402D-4BA6-C7B6BD1B0C32}"/>
              </a:ext>
            </a:extLst>
          </p:cNvPr>
          <p:cNvCxnSpPr>
            <a:cxnSpLocks/>
          </p:cNvCxnSpPr>
          <p:nvPr/>
        </p:nvCxnSpPr>
        <p:spPr>
          <a:xfrm>
            <a:off x="4391025" y="376658"/>
            <a:ext cx="346763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09227" y="1255792"/>
            <a:ext cx="8734747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 smtClean="0">
              <a:latin typeface="Hyundai Sans Head" pitchFamily="34" charset="0"/>
              <a:ea typeface="Hyundai Sans Head" pitchFamily="34" charset="0"/>
            </a:endParaRPr>
          </a:p>
          <a:p>
            <a:pPr marL="86360" defTabSz="914400">
              <a:spcBef>
                <a:spcPts val="975"/>
              </a:spcBef>
              <a:defRPr/>
            </a:pPr>
            <a:r>
              <a:rPr lang="ru-RU" sz="2800" b="1" dirty="0" smtClean="0">
                <a:latin typeface="Montserrat SemiBold" panose="00000700000000000000" pitchFamily="2" charset="-52"/>
                <a:ea typeface="Hyundai Sans Head" pitchFamily="34" charset="0"/>
              </a:rPr>
              <a:t>Анкета кандидата в дилеры</a:t>
            </a:r>
            <a:r>
              <a:rPr lang="en-US" sz="2800" b="1" dirty="0" smtClean="0">
                <a:latin typeface="Montserrat SemiBold" panose="00000700000000000000" pitchFamily="2" charset="-52"/>
                <a:ea typeface="Hyundai Sans Head" pitchFamily="34" charset="0"/>
              </a:rPr>
              <a:t> </a:t>
            </a:r>
            <a:r>
              <a:rPr lang="en-US" sz="2800" b="1" dirty="0" smtClean="0">
                <a:latin typeface="Montserrat SemiBold" panose="00000700000000000000" pitchFamily="2" charset="-52"/>
                <a:ea typeface="Hyundai Sans Head" pitchFamily="34" charset="0"/>
                <a:cs typeface="Calibri"/>
              </a:rPr>
              <a:t>AMBERTRUCK</a:t>
            </a:r>
            <a:endParaRPr lang="en-US" sz="2800" b="1" dirty="0">
              <a:latin typeface="Montserrat SemiBold" panose="00000700000000000000" pitchFamily="2" charset="-52"/>
              <a:ea typeface="Hyundai Sans Head" pitchFamily="34" charset="0"/>
              <a:cs typeface="Calibri"/>
            </a:endParaRPr>
          </a:p>
        </p:txBody>
      </p:sp>
      <p:graphicFrame>
        <p:nvGraphicFramePr>
          <p:cNvPr id="8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638969"/>
              </p:ext>
            </p:extLst>
          </p:nvPr>
        </p:nvGraphicFramePr>
        <p:xfrm>
          <a:off x="370366" y="2636912"/>
          <a:ext cx="8306090" cy="19442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26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234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64697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425"/>
                        </a:spcBef>
                      </a:pPr>
                      <a:r>
                        <a:rPr sz="2000" b="1" spc="-1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Компания</a:t>
                      </a:r>
                      <a:endParaRPr sz="2000" b="1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510665" marR="443230" indent="-10579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1600" b="1" dirty="0">
                        <a:latin typeface="Hyundai Sans Head" pitchFamily="34" charset="0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6521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2000" b="1" spc="-25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Город</a:t>
                      </a:r>
                      <a:endParaRPr sz="2000" b="1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endParaRPr sz="1600" b="1" dirty="0">
                        <a:latin typeface="Hyundai Sans Head" pitchFamily="34" charset="0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2998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2000" b="1" spc="-5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Дата</a:t>
                      </a:r>
                      <a:endParaRPr sz="2000" b="1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600" b="1" dirty="0">
                        <a:latin typeface="Hyundai Sans Head" pitchFamily="34" charset="0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72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7160" y="204059"/>
            <a:ext cx="7128792" cy="3638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>
                <a:latin typeface="Montserrat SemiBold" panose="00000700000000000000" pitchFamily="2" charset="-52"/>
                <a:ea typeface="Hyundai Sans Head" pitchFamily="34" charset="0"/>
              </a:rPr>
              <a:t>Список необходимых документов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302724" y="952178"/>
            <a:ext cx="8312150" cy="439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 lvl="0" algn="just">
              <a:spcBef>
                <a:spcPts val="140"/>
              </a:spcBef>
            </a:pPr>
            <a:r>
              <a:rPr lang="en-US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1. C</a:t>
            </a:r>
            <a:r>
              <a:rPr lang="ru-RU" sz="1200" dirty="0" err="1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видетельство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о регистрации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;</a:t>
            </a:r>
            <a:endParaRPr lang="ru-RU" sz="1200" dirty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en-US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2. </a:t>
            </a:r>
            <a:r>
              <a:rPr lang="en-US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C</a:t>
            </a:r>
            <a:r>
              <a:rPr lang="ru-RU" sz="1200" dirty="0" err="1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видетельство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о постановке на налоговый учет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;</a:t>
            </a:r>
            <a:endParaRPr lang="ru-RU" sz="1200" dirty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en-US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3. 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Устав;</a:t>
            </a:r>
            <a:endParaRPr lang="ru-RU" sz="1200" dirty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4. Информационное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письмо Росстата (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коды)</a:t>
            </a:r>
            <a:r>
              <a:rPr lang="en-US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;</a:t>
            </a:r>
            <a:endParaRPr lang="ru-RU" sz="1200" dirty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5. Документ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, подтверждающий полномочия генерального директора (например, Решение участника, Протокол избрания);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6.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оверенность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, в случае подписания договора не генеральным директором;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7.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П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аспорт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генерального директора (страницы с фото и регистрацией);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8.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В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ыписка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из ЕГРЮЛ (оригинал или копия с ЭЦП с сайта </a:t>
            </a:r>
            <a:r>
              <a:rPr lang="en-US" sz="1200" dirty="0">
                <a:latin typeface="Montserrat" panose="00000500000000000000" pitchFamily="2" charset="-52"/>
                <a:ea typeface="Hyundai Sans Head" pitchFamily="34" charset="0"/>
                <a:cs typeface="Calibri"/>
                <a:hlinkClick r:id="rId3"/>
              </a:rPr>
              <a:t>www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  <a:hlinkClick r:id="rId3"/>
              </a:rPr>
              <a:t>.</a:t>
            </a:r>
            <a:r>
              <a:rPr lang="en-US" sz="1200" dirty="0" err="1">
                <a:latin typeface="Montserrat" panose="00000500000000000000" pitchFamily="2" charset="-52"/>
                <a:ea typeface="Hyundai Sans Head" pitchFamily="34" charset="0"/>
                <a:cs typeface="Calibri"/>
                <a:hlinkClick r:id="rId3"/>
              </a:rPr>
              <a:t>nalog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  <a:hlinkClick r:id="rId3"/>
              </a:rPr>
              <a:t>.</a:t>
            </a:r>
            <a:r>
              <a:rPr lang="en-US" sz="1200" dirty="0" err="1">
                <a:latin typeface="Montserrat" panose="00000500000000000000" pitchFamily="2" charset="-52"/>
                <a:ea typeface="Hyundai Sans Head" pitchFamily="34" charset="0"/>
                <a:cs typeface="Calibri"/>
                <a:hlinkClick r:id="rId3"/>
              </a:rPr>
              <a:t>ru</a:t>
            </a:r>
            <a:r>
              <a:rPr lang="en-US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давностью не позднее 30 дней);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9.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С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видетельства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или листы записи о регистрации изменений в учредительных документах или ЕГРЮЛ; 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10.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окументы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, подтверждающие владение земельным участком и помещением, на территории которых расположен 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 дилерский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центр (например, Свидетельство на право собственности, договор аренды и т.д.)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11.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Б</a:t>
            </a: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ухгалтерский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баланс, отчет о прибылях и убытках (формы №№ 1, 2) за последний отчетный период;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12. Налоговая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декларация по налогу на прибыль за последний отчетный (налоговый) период с отметкой налогового органа о принятии/уведомлением об отправке; 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13. Налоговая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декларация по НДС за последний отчетный (налоговый) период с отметкой налогового органа о принятии/уведомлением об отправке;</a:t>
            </a:r>
          </a:p>
          <a:p>
            <a:pPr marL="77470" lvl="0" algn="just">
              <a:spcBef>
                <a:spcPts val="140"/>
              </a:spcBef>
            </a:pPr>
            <a:r>
              <a:rPr lang="ru-RU"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14. Сертификаты </a:t>
            </a:r>
            <a:r>
              <a:rPr lang="ru-RU"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и лицензии на работы/услуги, подлежащие сертификации/ лицензированию.</a:t>
            </a:r>
          </a:p>
          <a:p>
            <a:pPr algn="just"/>
            <a:r>
              <a:rPr lang="ru-RU" sz="1200" dirty="0">
                <a:latin typeface="Montserrat" panose="00000500000000000000" pitchFamily="2" charset="-52"/>
              </a:rPr>
              <a:t> </a:t>
            </a:r>
          </a:p>
          <a:p>
            <a:pPr marL="256540" indent="-243840">
              <a:lnSpc>
                <a:spcPct val="100000"/>
              </a:lnSpc>
              <a:buAutoNum type="arabicPeriod"/>
              <a:tabLst>
                <a:tab pos="241300" algn="l"/>
              </a:tabLst>
            </a:pPr>
            <a:endParaRPr sz="1100" dirty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302724" y="5550873"/>
            <a:ext cx="8312150" cy="430887"/>
          </a:xfrm>
          <a:prstGeom prst="rect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txBody>
          <a:bodyPr vert="horz" wrap="square" lIns="0" tIns="17780" rIns="0" bIns="0" rtlCol="0" anchor="ctr">
            <a:spAutoFit/>
          </a:bodyPr>
          <a:lstStyle/>
          <a:p>
            <a:pPr marL="77470">
              <a:lnSpc>
                <a:spcPct val="100000"/>
              </a:lnSpc>
              <a:spcBef>
                <a:spcPts val="140"/>
              </a:spcBef>
            </a:pPr>
            <a:r>
              <a:rPr sz="1200" dirty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Ссылка на Яндекс диск с </a:t>
            </a:r>
            <a:r>
              <a:rPr sz="1200" dirty="0" err="1">
                <a:latin typeface="Montserrat" panose="00000500000000000000" pitchFamily="2" charset="-52"/>
                <a:ea typeface="Hyundai Sans Head" pitchFamily="34" charset="0"/>
                <a:cs typeface="Calibri"/>
              </a:rPr>
              <a:t>документами</a:t>
            </a:r>
            <a:r>
              <a:rPr sz="1200" dirty="0" smtClean="0">
                <a:latin typeface="Montserrat" panose="00000500000000000000" pitchFamily="2" charset="-52"/>
                <a:ea typeface="Hyundai Sans Head" pitchFamily="34" charset="0"/>
                <a:cs typeface="Calibri"/>
              </a:rPr>
              <a:t>:</a:t>
            </a:r>
            <a:endParaRPr lang="en-US" sz="1200" dirty="0" smtClean="0">
              <a:latin typeface="Montserrat" panose="00000500000000000000" pitchFamily="2" charset="-52"/>
              <a:ea typeface="Hyundai Sans Head" pitchFamily="34" charset="0"/>
              <a:cs typeface="Calibri"/>
            </a:endParaRPr>
          </a:p>
          <a:p>
            <a:pPr marL="77470">
              <a:lnSpc>
                <a:spcPct val="100000"/>
              </a:lnSpc>
              <a:spcBef>
                <a:spcPts val="140"/>
              </a:spcBef>
            </a:pPr>
            <a:endParaRPr lang="en-US" sz="1400" dirty="0">
              <a:latin typeface="Hyundai Sans Head" pitchFamily="34" charset="0"/>
              <a:ea typeface="Hyundai Sans Head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6912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7160" y="204059"/>
            <a:ext cx="712879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altLang="zh-CN" sz="2400" b="1" dirty="0">
                <a:latin typeface="Montserrat SemiBold" panose="00000700000000000000" pitchFamily="2" charset="-52"/>
                <a:ea typeface="Hyundai Sans Head" pitchFamily="34" charset="0"/>
              </a:rPr>
              <a:t>Заключительные положения*</a:t>
            </a:r>
          </a:p>
        </p:txBody>
      </p:sp>
      <p:sp>
        <p:nvSpPr>
          <p:cNvPr id="4" name="object 3"/>
          <p:cNvSpPr txBox="1"/>
          <p:nvPr/>
        </p:nvSpPr>
        <p:spPr>
          <a:xfrm>
            <a:off x="246034" y="732781"/>
            <a:ext cx="8593166" cy="46166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 defTabSz="1088319">
              <a:defRPr/>
            </a:pPr>
            <a:r>
              <a:rPr lang="ru-RU" sz="1000" b="1" dirty="0">
                <a:latin typeface="Montserrat" panose="00000500000000000000" pitchFamily="2" charset="-52"/>
              </a:rPr>
              <a:t>АНТИКОРРУПЦИОННАЯ </a:t>
            </a:r>
            <a:r>
              <a:rPr lang="ru-RU" sz="1000" b="1" dirty="0" smtClean="0">
                <a:latin typeface="Montserrat" panose="00000500000000000000" pitchFamily="2" charset="-52"/>
              </a:rPr>
              <a:t>ОГОВОРКА</a:t>
            </a:r>
            <a:endParaRPr lang="en-US" sz="1000" b="1" dirty="0" smtClean="0">
              <a:latin typeface="Montserrat" panose="00000500000000000000" pitchFamily="2" charset="-52"/>
            </a:endParaRPr>
          </a:p>
          <a:p>
            <a:pPr algn="just" defTabSz="1088319">
              <a:defRPr/>
            </a:pPr>
            <a:endParaRPr lang="ru-RU" sz="1000" dirty="0">
              <a:latin typeface="Montserrat" panose="00000500000000000000" pitchFamily="2" charset="-52"/>
            </a:endParaRP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1. Стороны подтверждают, что они, их аффилированные лица, работники или посредники до подписания Договора, а также во время исполнения обязательств по Договору не выплачивают, не предлагают выплатить и не разрешают выплату каких-либо денежных средств или ценностей, прямо или косвенно, любым лицам для оказания влияния на действия или решения этих лиц с целью получить какие-либо неправомерные преимущества или иные неправомерные цели (в том числе в целях подписания Договора, получения скидок и др.).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2. При исполнении своих обязательств по будущему Договору, Стороны, их аффилированные лица, работники или посредники не осуществляют действия, квалифицируемые применимым для целей Договора законодательством, как дача/получение взятки, коммерческий подкуп, а также действия, нарушающие требования применимого законодательства и международных актов о противодействии легализации (отмыванию) доходов, полученных преступным путем. 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3. Стороны соглашаются, что соблюдение предписаний настоящего раздела Анкеты является для Сторон существенным условием Договора, при неисполнении которого одной из Сторон соответственно другая Сторона имеет право отказаться от исполнения Договора в одностороннем внесудебном порядке.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4. В случае возникновения у Стороны подозрений, что произошло или может произойти нарушение антикоррупционного законодательства Российской Федерации, соответствующая Сторона обязуется уведомить другую Сторону в письменной форме. В письменном уведомлении Сторона обязана сослаться на факты или предоставить материалы, достоверно подтверждающие или дающие основание предполагать, что произошло или может произойти нарушение антикоррупционного законодательства Российской Федерации.  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5. Стороны также стремятся не допускать возникновения обстоятельств, при которых личная заинтересованность работника Стороны, работника аффилированного лица Стороны и/или работника контрагента Стороны может негативно повлиять на исполнение Договора и причинить ущерб интересам любой из Сторон (Конфликт интересов).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6. Сторона, получившая уведомление о нарушении каких-либо положений, обязана рассмотреть уведомление и сообщить другой Стороне об итогах его рассмотрения в течение 3 (трех) рабочих дней с даты получения письменного уведомления. К письменному уведомлению приравнивается получение сообщений по адресам электронной почты, признаваемым для целей исполнения Договора.</a:t>
            </a:r>
          </a:p>
          <a:p>
            <a:pPr algn="just" defTabSz="1088319">
              <a:defRPr/>
            </a:pPr>
            <a:r>
              <a:rPr lang="ru-RU" sz="1000" dirty="0">
                <a:latin typeface="Montserrat" panose="00000500000000000000" pitchFamily="2" charset="-52"/>
              </a:rPr>
              <a:t>7. Стороны гарантируют осуществление надлежащего разбирательства по фактам нарушения положений раздела Договора с соблюдением принципов конфиденциальности и применение эффективных мер по предотвращению возможных конфликтных ситуаций. Стороны гарантируют отсутствие негативных последствий как для уведомившей Стороны в целом, так и для конкретных работников уведомившей Стороны, сообщивших о факте нарушений.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28239" y="5451227"/>
            <a:ext cx="8610959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900" dirty="0">
                <a:latin typeface="Montserrat" panose="00000500000000000000" pitchFamily="2" charset="-52"/>
              </a:rPr>
              <a:t>Дата заполнения__________</a:t>
            </a:r>
          </a:p>
          <a:p>
            <a:r>
              <a:rPr lang="ru-RU" altLang="ru-RU" sz="900" dirty="0" smtClean="0">
                <a:latin typeface="Montserrat" panose="00000500000000000000" pitchFamily="2" charset="-52"/>
              </a:rPr>
              <a:t>Подпись </a:t>
            </a:r>
            <a:r>
              <a:rPr lang="ru-RU" altLang="ru-RU" sz="900" dirty="0">
                <a:latin typeface="Montserrat" panose="00000500000000000000" pitchFamily="2" charset="-52"/>
              </a:rPr>
              <a:t>уполномоченного лица__________</a:t>
            </a:r>
          </a:p>
          <a:p>
            <a:r>
              <a:rPr lang="ru-RU" altLang="ru-RU" sz="900" dirty="0" smtClean="0">
                <a:latin typeface="Montserrat" panose="00000500000000000000" pitchFamily="2" charset="-52"/>
              </a:rPr>
              <a:t>Печать</a:t>
            </a:r>
            <a:endParaRPr lang="en-US" altLang="ru-RU" sz="900" dirty="0" smtClean="0">
              <a:latin typeface="Montserrat" panose="00000500000000000000" pitchFamily="2" charset="-52"/>
            </a:endParaRPr>
          </a:p>
          <a:p>
            <a:endParaRPr lang="ru-RU" altLang="ru-RU" sz="900" dirty="0">
              <a:latin typeface="Montserrat" panose="00000500000000000000" pitchFamily="2" charset="-52"/>
            </a:endParaRPr>
          </a:p>
          <a:p>
            <a:r>
              <a:rPr lang="ru-RU" altLang="ru-RU" sz="900" b="1" dirty="0">
                <a:solidFill>
                  <a:srgbClr val="C00000"/>
                </a:solidFill>
                <a:latin typeface="Montserrat" panose="00000500000000000000" pitchFamily="2" charset="-52"/>
              </a:rPr>
              <a:t>* Сканированная копия данной страницы должна быть приложена к заполненной заявке в формате </a:t>
            </a:r>
            <a:r>
              <a:rPr lang="en-US" altLang="ru-RU" sz="9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.</a:t>
            </a:r>
            <a:r>
              <a:rPr lang="ru-RU" altLang="ru-RU" sz="900" b="1" dirty="0" smtClean="0">
                <a:solidFill>
                  <a:srgbClr val="C00000"/>
                </a:solidFill>
                <a:latin typeface="Montserrat" panose="00000500000000000000" pitchFamily="2" charset="-52"/>
              </a:rPr>
              <a:t> </a:t>
            </a:r>
            <a:r>
              <a:rPr lang="en-US" altLang="ru-RU" sz="900" b="1" dirty="0" err="1" smtClean="0">
                <a:solidFill>
                  <a:srgbClr val="C00000"/>
                </a:solidFill>
                <a:latin typeface="Montserrat" panose="00000500000000000000" pitchFamily="2" charset="-52"/>
              </a:rPr>
              <a:t>ppt</a:t>
            </a:r>
            <a:endParaRPr lang="ru-RU" altLang="ru-RU" sz="900" b="1" dirty="0">
              <a:solidFill>
                <a:srgbClr val="C00000"/>
              </a:solidFill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7632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ject 2"/>
          <p:cNvSpPr txBox="1"/>
          <p:nvPr/>
        </p:nvSpPr>
        <p:spPr>
          <a:xfrm>
            <a:off x="266341" y="296072"/>
            <a:ext cx="7056784" cy="332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sz="2400" b="1" dirty="0" err="1">
                <a:latin typeface="Montserrat SemiBold" panose="00000700000000000000" pitchFamily="2" charset="-52"/>
                <a:ea typeface="+mj-ea"/>
                <a:cs typeface="+mj-cs"/>
              </a:rPr>
              <a:t>Общая</a:t>
            </a:r>
            <a:r>
              <a:rPr sz="2400" b="1" dirty="0">
                <a:latin typeface="Montserrat SemiBold" panose="00000700000000000000" pitchFamily="2" charset="-52"/>
                <a:ea typeface="+mj-ea"/>
                <a:cs typeface="+mj-cs"/>
              </a:rPr>
              <a:t> информация о компании</a:t>
            </a:r>
          </a:p>
        </p:txBody>
      </p:sp>
      <p:graphicFrame>
        <p:nvGraphicFramePr>
          <p:cNvPr id="8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694251"/>
              </p:ext>
            </p:extLst>
          </p:nvPr>
        </p:nvGraphicFramePr>
        <p:xfrm>
          <a:off x="343720" y="1021110"/>
          <a:ext cx="8485416" cy="47919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12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659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27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5430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14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574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1147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4945"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 gridSpan="7">
                  <a:txBody>
                    <a:bodyPr/>
                    <a:lstStyle/>
                    <a:p>
                      <a:pPr marL="1588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ru-RU" sz="1800" b="1" kern="1200" spc="-5" baseline="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Контактная </a:t>
                      </a:r>
                      <a:r>
                        <a:rPr sz="1800" b="1" kern="1200" spc="-5" baseline="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информация</a:t>
                      </a:r>
                      <a:endParaRPr lang="ru-RU" sz="1800" b="1" kern="1200" spc="-5" baseline="0" dirty="0" smtClean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20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57658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Наименование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13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4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Адрес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sz="14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ИНН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6360" algn="l" defTabSz="914400" rtl="0" eaLnBrk="1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lang="ru-RU" sz="14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Начало деятельности</a:t>
                      </a:r>
                      <a:endParaRPr sz="1400" b="1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lang="ru-RU" sz="14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ОГРН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195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lang="ru-RU" sz="14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Контакты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55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 gridSpan="7">
                  <a:txBody>
                    <a:bodyPr/>
                    <a:lstStyle/>
                    <a:p>
                      <a:pPr marL="1588" indent="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b="1" spc="-10" dirty="0" err="1" smtClean="0">
                          <a:solidFill>
                            <a:srgbClr val="FFFFFF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Менеджеры</a:t>
                      </a:r>
                      <a:r>
                        <a:rPr sz="1800" b="1" spc="-10" dirty="0" smtClean="0">
                          <a:solidFill>
                            <a:srgbClr val="FFFFFF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проекта</a:t>
                      </a:r>
                      <a:endParaRPr sz="1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769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Должность</a:t>
                      </a:r>
                      <a:endParaRPr lang="ru-RU" sz="1400" b="1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75920" marR="370205" indent="2692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99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54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ФИО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6775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826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endParaRPr lang="ru-RU" sz="1400" b="1" spc="0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Контакты</a:t>
                      </a:r>
                      <a:endParaRPr lang="ru-RU" sz="1400" b="1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78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День</a:t>
                      </a:r>
                      <a:r>
                        <a:rPr sz="1400" b="1" spc="-11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Рождения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lang="en-US" sz="1400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endParaRPr lang="en-US" sz="1400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endParaRPr lang="en-US" sz="1400" dirty="0" smtClean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r>
                        <a:rPr lang="en-US" sz="14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lang="ru-RU" sz="14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Фото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endParaRPr lang="en-US" sz="1400" dirty="0" smtClean="0">
                        <a:latin typeface="Montserrat SemiBold" panose="00000700000000000000" pitchFamily="2" charset="-52"/>
                        <a:cs typeface="Calibri"/>
                      </a:endParaRPr>
                    </a:p>
                    <a:p>
                      <a:endParaRPr lang="en-US" sz="1400" dirty="0" smtClean="0">
                        <a:latin typeface="Montserrat SemiBold" panose="00000700000000000000" pitchFamily="2" charset="-52"/>
                        <a:cs typeface="Calibri"/>
                      </a:endParaRPr>
                    </a:p>
                    <a:p>
                      <a:endParaRPr lang="en-US" sz="1400" dirty="0" smtClean="0">
                        <a:latin typeface="Montserrat SemiBold" panose="00000700000000000000" pitchFamily="2" charset="-52"/>
                        <a:cs typeface="Calibri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Фото</a:t>
                      </a:r>
                    </a:p>
                    <a:p>
                      <a:r>
                        <a:rPr lang="en-US" sz="1400" b="1" dirty="0" smtClean="0">
                          <a:latin typeface="Montserrat SemiBold" panose="00000700000000000000" pitchFamily="2" charset="-52"/>
                          <a:cs typeface="Calibri"/>
                        </a:rPr>
                        <a:t>     </a:t>
                      </a:r>
                      <a:endParaRPr sz="1400" b="1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78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Образование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1819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7E7E7E"/>
                      </a:solidFill>
                      <a:prstDash val="solid"/>
                    </a:lnR>
                    <a:lnT w="25907">
                      <a:solidFill>
                        <a:srgbClr val="ADADAD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sz="14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Опыт</a:t>
                      </a:r>
                      <a:endParaRPr sz="14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09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ject 2"/>
          <p:cNvSpPr txBox="1"/>
          <p:nvPr/>
        </p:nvSpPr>
        <p:spPr>
          <a:xfrm>
            <a:off x="256457" y="296072"/>
            <a:ext cx="7056784" cy="332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ru-RU" sz="2400" b="1" dirty="0">
                <a:latin typeface="Montserrat SemiBold" panose="00000700000000000000" pitchFamily="2" charset="-52"/>
                <a:ea typeface="+mj-ea"/>
                <a:cs typeface="+mj-cs"/>
              </a:rPr>
              <a:t>Информация об учредителях</a:t>
            </a:r>
            <a:endParaRPr sz="2400" b="1" dirty="0">
              <a:latin typeface="Montserrat SemiBold" panose="00000700000000000000" pitchFamily="2" charset="-52"/>
              <a:ea typeface="+mj-ea"/>
              <a:cs typeface="+mj-cs"/>
            </a:endParaRPr>
          </a:p>
        </p:txBody>
      </p:sp>
      <p:graphicFrame>
        <p:nvGraphicFramePr>
          <p:cNvPr id="10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411638"/>
              </p:ext>
            </p:extLst>
          </p:nvPr>
        </p:nvGraphicFramePr>
        <p:xfrm>
          <a:off x="362768" y="1093118"/>
          <a:ext cx="8476431" cy="48245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1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6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79926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8488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325">
                <a:tc gridSpan="4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     </a:t>
                      </a:r>
                      <a:r>
                        <a:rPr sz="1800" b="1" kern="120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Учредители</a:t>
                      </a:r>
                      <a:endParaRPr sz="1800" b="1" kern="1200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rgbClr val="0042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712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ФИО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 marR="676275">
                        <a:lnSpc>
                          <a:spcPts val="1730"/>
                        </a:lnSpc>
                        <a:spcBef>
                          <a:spcPts val="70"/>
                        </a:spcBef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6614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Дата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рождения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7681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Сумма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уставного  капитала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620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Доля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в уставном капитале (%)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endParaRPr sz="120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661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Сфера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деятельности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7997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Фото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41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bject 2"/>
          <p:cNvSpPr txBox="1"/>
          <p:nvPr/>
        </p:nvSpPr>
        <p:spPr>
          <a:xfrm>
            <a:off x="271352" y="198004"/>
            <a:ext cx="7272808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Организационная структура компании</a:t>
            </a:r>
            <a:endParaRPr sz="2400" b="1" dirty="0">
              <a:latin typeface="Montserrat SemiBold" panose="00000700000000000000" pitchFamily="2" charset="-52"/>
              <a:ea typeface="Hyundai Sans Head" pitchFamily="34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706953915"/>
              </p:ext>
            </p:extLst>
          </p:nvPr>
        </p:nvGraphicFramePr>
        <p:xfrm>
          <a:off x="271352" y="1041385"/>
          <a:ext cx="8434497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439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31251"/>
              </p:ext>
            </p:extLst>
          </p:nvPr>
        </p:nvGraphicFramePr>
        <p:xfrm>
          <a:off x="354404" y="923750"/>
          <a:ext cx="8484795" cy="51532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94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36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7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592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51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685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Бренды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 портфолио кандидата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388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Вид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деятельности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85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Площадь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оу-рума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сервиса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409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Тип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дилерского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центра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0822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20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1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шт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094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20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шт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094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 202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3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, 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шт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759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Кол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ичест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сотрудников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9687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Суммарный оборот компании за предыдущий год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5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89645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Сервис                                                            (указать оборот за предыдущий год)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915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Сбыт запасных частей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                                 (указать оборот за предыдущий год)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4775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Наличие  инвестиционных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обязательств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4775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Ключевые партнеры/клиенты компании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7" name="object 2"/>
          <p:cNvSpPr txBox="1"/>
          <p:nvPr/>
        </p:nvSpPr>
        <p:spPr>
          <a:xfrm>
            <a:off x="291543" y="197584"/>
            <a:ext cx="741682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/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Данные по существующему бизнесу</a:t>
            </a:r>
            <a:endParaRPr lang="ru-RU" sz="2400" b="1" dirty="0">
              <a:latin typeface="Montserrat SemiBold" panose="00000700000000000000" pitchFamily="2" charset="-52"/>
              <a:ea typeface="Hyundai Sans Hea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53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6340" y="197584"/>
            <a:ext cx="857285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spcBef>
                <a:spcPct val="0"/>
              </a:spcBef>
            </a:pPr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Бизнес план</a:t>
            </a:r>
            <a:r>
              <a:rPr lang="en-US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 (</a:t>
            </a:r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продажи, сервис, маркетинг)</a:t>
            </a:r>
            <a:endParaRPr lang="ru-RU" sz="2400" b="1" dirty="0">
              <a:latin typeface="Montserrat SemiBold" panose="00000700000000000000" pitchFamily="2" charset="-52"/>
              <a:ea typeface="Hyundai Sans Head" pitchFamily="34" charset="0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537013"/>
              </p:ext>
            </p:extLst>
          </p:nvPr>
        </p:nvGraphicFramePr>
        <p:xfrm>
          <a:off x="380104" y="954435"/>
          <a:ext cx="8345330" cy="1005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59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24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02935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8989">
                <a:tc gridSpan="4"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Прогноз продаж</a:t>
                      </a:r>
                      <a:r>
                        <a:rPr lang="ru-RU" sz="1400" b="1" kern="1200" baseline="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новых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автомобилей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AMBERTRUCK</a:t>
                      </a:r>
                      <a:endParaRPr lang="en-US" sz="1400" b="1" kern="1200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endParaRPr sz="1200" b="1" kern="1200" dirty="0">
                        <a:solidFill>
                          <a:schemeClr val="bg1"/>
                        </a:solidFill>
                        <a:latin typeface="Hyundai Sans Head" pitchFamily="34" charset="0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C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3099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645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AMBERTRUCK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Arial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344208"/>
              </p:ext>
            </p:extLst>
          </p:nvPr>
        </p:nvGraphicFramePr>
        <p:xfrm>
          <a:off x="405041" y="2159521"/>
          <a:ext cx="8295455" cy="1044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6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34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6999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Прогноз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 запасных </a:t>
                      </a:r>
                      <a:r>
                        <a:rPr sz="1400" b="1" kern="1200" dirty="0" err="1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частей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107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7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Запасные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части (</a:t>
                      </a:r>
                      <a:r>
                        <a:rPr lang="ru-RU" sz="1400" b="1" kern="1200" baseline="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руб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272177"/>
              </p:ext>
            </p:extLst>
          </p:nvPr>
        </p:nvGraphicFramePr>
        <p:xfrm>
          <a:off x="409689" y="3393182"/>
          <a:ext cx="8286161" cy="1224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3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81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997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0040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kern="1200" dirty="0" err="1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Прогноз</a:t>
                      </a:r>
                      <a:r>
                        <a:rPr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выработки нормо-часов  в сервисе</a:t>
                      </a: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396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Всего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8688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Слесарный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ремонт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Кузовной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err="1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ремонт</a:t>
                      </a: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н/ч</a:t>
                      </a: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8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36007"/>
              </p:ext>
            </p:extLst>
          </p:nvPr>
        </p:nvGraphicFramePr>
        <p:xfrm>
          <a:off x="419329" y="4985742"/>
          <a:ext cx="8266882" cy="1044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3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8711"/>
              </a:tblGrid>
              <a:tr h="376999">
                <a:tc gridSpan="4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Планируемый</a:t>
                      </a:r>
                      <a:r>
                        <a:rPr lang="ru-RU" sz="1400" b="1" kern="1200" baseline="0" dirty="0" smtClean="0">
                          <a:solidFill>
                            <a:schemeClr val="bg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бюджет на маркетинг</a:t>
                      </a:r>
                      <a:endParaRPr lang="ru-RU" sz="1400" b="1" kern="1200" dirty="0">
                        <a:solidFill>
                          <a:schemeClr val="bg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endParaRPr lang="ru-RU" sz="1600" b="1" kern="1200" dirty="0">
                        <a:solidFill>
                          <a:schemeClr val="bg1"/>
                        </a:solidFill>
                        <a:latin typeface="+mn-lt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1073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Период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24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25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7E7E7E"/>
                      </a:solidFill>
                      <a:prstDash val="soli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2026</a:t>
                      </a:r>
                      <a:endParaRPr lang="ru-RU" sz="1400" b="1" kern="1200" dirty="0" smtClean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>
                      <a:solidFill>
                        <a:srgbClr val="7E7E7E"/>
                      </a:solidFill>
                      <a:prstDash val="soli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070">
                <a:tc>
                  <a:txBody>
                    <a:bodyPr/>
                    <a:lstStyle/>
                    <a:p>
                      <a:pPr marL="8636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Всего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(</a:t>
                      </a:r>
                      <a:r>
                        <a:rPr lang="ru-RU" sz="1400" b="1" kern="1200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руб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1400" b="1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9525">
                      <a:solidFill>
                        <a:srgbClr val="7E7E7E"/>
                      </a:solidFill>
                      <a:prstDash val="soli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7E7E7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73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95735" y="197584"/>
            <a:ext cx="712879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spcBef>
                <a:spcPct val="0"/>
              </a:spcBef>
            </a:pPr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Бизнес план</a:t>
            </a:r>
            <a:endParaRPr lang="ru-RU" sz="2400" b="1" dirty="0">
              <a:latin typeface="Montserrat SemiBold" panose="00000700000000000000" pitchFamily="2" charset="-52"/>
              <a:ea typeface="Hyundai Sans Head" pitchFamily="34" charset="0"/>
            </a:endParaRPr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176570"/>
              </p:ext>
            </p:extLst>
          </p:nvPr>
        </p:nvGraphicFramePr>
        <p:xfrm>
          <a:off x="410394" y="1019175"/>
          <a:ext cx="3888433" cy="27007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950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4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4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4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3854">
                <a:tc>
                  <a:txBody>
                    <a:bodyPr/>
                    <a:lstStyle/>
                    <a:p>
                      <a:pPr marL="497205">
                        <a:lnSpc>
                          <a:spcPts val="1025"/>
                        </a:lnSpc>
                      </a:pPr>
                      <a:r>
                        <a:rPr lang="en-US" sz="9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Отдел</a:t>
                      </a:r>
                      <a:r>
                        <a:rPr sz="9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</a:t>
                      </a:r>
                      <a:r>
                        <a:rPr sz="900" b="1" spc="-5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а/м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45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12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Штуки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45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045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4790">
                        <a:lnSpc>
                          <a:spcPts val="1045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spc="-9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spc="-9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/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590" algn="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Розничные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spc="-8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0759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10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Штуки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spc="-7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spc="-7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Оптовые</a:t>
                      </a:r>
                      <a:r>
                        <a:rPr sz="80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spc="-7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5594">
                <a:tc>
                  <a:txBody>
                    <a:bodyPr/>
                    <a:lstStyle/>
                    <a:p>
                      <a:pPr>
                        <a:lnSpc>
                          <a:spcPts val="1005"/>
                        </a:lnSpc>
                      </a:pP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Доходы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от</a:t>
                      </a:r>
                      <a:r>
                        <a:rPr sz="800" spc="-7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en-US" sz="800" spc="0" baseline="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страховых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/</a:t>
                      </a:r>
                      <a:r>
                        <a:rPr lang="ru-RU"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            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кредитных</a:t>
                      </a:r>
                      <a:r>
                        <a:rPr sz="800" spc="-2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услуг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Продажа</a:t>
                      </a:r>
                      <a:r>
                        <a:rPr sz="800" spc="-8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аксессуаров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1729">
                <a:tc>
                  <a:txBody>
                    <a:bodyPr/>
                    <a:lstStyle/>
                    <a:p>
                      <a:pPr marL="3175"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Прочие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доходы </a:t>
                      </a:r>
                      <a:r>
                        <a:rPr sz="80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(валовый </a:t>
                      </a:r>
                      <a:r>
                        <a:rPr sz="800" spc="-5" dirty="0" err="1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доход</a:t>
                      </a:r>
                      <a:r>
                        <a:rPr sz="800" spc="-7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от</a:t>
                      </a:r>
                      <a:r>
                        <a:rPr lang="ru-RU" sz="800" spc="0" baseline="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продажи </a:t>
                      </a: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аксессуаров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Переменные</a:t>
                      </a:r>
                      <a:r>
                        <a:rPr sz="800" spc="-50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</a:t>
                      </a:r>
                      <a:r>
                        <a:rPr sz="800" spc="-9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персонал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</a:pPr>
                      <a:r>
                        <a:rPr sz="800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Постоянные</a:t>
                      </a:r>
                      <a:r>
                        <a:rPr sz="800" spc="-7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3346">
                <a:tc>
                  <a:txBody>
                    <a:bodyPr/>
                    <a:lstStyle/>
                    <a:p>
                      <a:pPr marL="36830">
                        <a:lnSpc>
                          <a:spcPts val="1025"/>
                        </a:lnSpc>
                      </a:pPr>
                      <a:r>
                        <a:rPr sz="800" b="1" spc="-5" dirty="0" err="1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spc="-5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 от </a:t>
                      </a:r>
                      <a:r>
                        <a:rPr sz="800" b="1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 </a:t>
                      </a:r>
                      <a:r>
                        <a:rPr sz="8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новых</a:t>
                      </a:r>
                      <a:r>
                        <a:rPr sz="800" b="1" spc="1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spc="-5" dirty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а/м</a:t>
                      </a:r>
                      <a:endParaRPr sz="8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1050"/>
                        </a:lnSpc>
                      </a:pPr>
                      <a:endParaRPr sz="800" dirty="0">
                        <a:latin typeface="Montserrat SemiBold" panose="00000700000000000000" pitchFamily="2" charset="-52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04873"/>
              </p:ext>
            </p:extLst>
          </p:nvPr>
        </p:nvGraphicFramePr>
        <p:xfrm>
          <a:off x="425252" y="4541118"/>
          <a:ext cx="3888432" cy="11484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09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85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4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44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8350">
                <a:tc>
                  <a:txBody>
                    <a:bodyPr/>
                    <a:lstStyle/>
                    <a:p>
                      <a:pPr marL="36830" algn="ctr" defTabSz="914400" rtl="0" eaLnBrk="1" latinLnBrk="0" hangingPunct="1">
                        <a:lnSpc>
                          <a:spcPts val="1025"/>
                        </a:lnSpc>
                        <a:spcBef>
                          <a:spcPts val="4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Итоговые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данные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рибыль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отделов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(итого)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Административные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 собственность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Проценты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уплаченные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46685">
                <a:tc>
                  <a:txBody>
                    <a:bodyPr/>
                    <a:lstStyle/>
                    <a:p>
                      <a:pPr marL="3175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Прочие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11938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6684">
                <a:tc>
                  <a:txBody>
                    <a:bodyPr/>
                    <a:lstStyle/>
                    <a:p>
                      <a:pPr marL="36830" algn="l" defTabSz="914400" rtl="0" eaLnBrk="1" latinLnBrk="0" hangingPunct="1">
                        <a:lnSpc>
                          <a:spcPts val="1025"/>
                        </a:lnSpc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чистая прибыль периода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90170" algn="l" defTabSz="914400" rtl="0" eaLnBrk="1" latinLnBrk="0" hangingPunct="1">
                        <a:lnSpc>
                          <a:spcPts val="1050"/>
                        </a:lnSpc>
                      </a:pP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7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504876"/>
              </p:ext>
            </p:extLst>
          </p:nvPr>
        </p:nvGraphicFramePr>
        <p:xfrm>
          <a:off x="4716016" y="984151"/>
          <a:ext cx="3939884" cy="47222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02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65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65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52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Механический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цех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Часы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Заказ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наряды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4098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Постоянные расходы</a:t>
                      </a:r>
                      <a:endParaRPr lang="ru-RU"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 механического цеха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79191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Кузовной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цех (при наличии)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Часы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Заказ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наряды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/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Валовая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</a:t>
                      </a: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ды</a:t>
                      </a:r>
                      <a:endParaRPr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5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</a:pPr>
                      <a:r>
                        <a:rPr lang="ru-RU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Постоянные расходы</a:t>
                      </a:r>
                      <a:endParaRPr lang="ru-RU" sz="800" kern="1200" spc="-5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 кузовного цеха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96952">
                <a:tc>
                  <a:txBody>
                    <a:bodyPr/>
                    <a:lstStyle/>
                    <a:p>
                      <a:pPr marL="497205" algn="l" defTabSz="914400" rtl="0" eaLnBrk="1" latinLnBrk="0" hangingPunct="1">
                        <a:lnSpc>
                          <a:spcPts val="1025"/>
                        </a:lnSpc>
                        <a:spcBef>
                          <a:spcPts val="630"/>
                        </a:spcBef>
                      </a:pPr>
                      <a:r>
                        <a:rPr sz="9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9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9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з/ч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4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5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3185" algn="ctr">
                        <a:lnSpc>
                          <a:spcPts val="1050"/>
                        </a:lnSpc>
                      </a:pPr>
                      <a:r>
                        <a:rPr lang="ru-RU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202</a:t>
                      </a:r>
                      <a:r>
                        <a:rPr lang="en-US" sz="900" b="1" dirty="0" smtClean="0"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6</a:t>
                      </a:r>
                      <a:endParaRPr sz="900" b="1" dirty="0"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624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з/ч 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624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з/ч 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lang="en-US"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аксессуаров выручка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Продажи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аксессуаров прибыль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Другие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доходы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95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 персонал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50"/>
                        </a:lnSpc>
                        <a:spcBef>
                          <a:spcPts val="10"/>
                        </a:spcBef>
                      </a:pPr>
                      <a:r>
                        <a:rPr sz="800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Постоянные</a:t>
                      </a:r>
                      <a:r>
                        <a:rPr sz="800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расходы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62445">
                <a:tc>
                  <a:txBody>
                    <a:bodyPr/>
                    <a:lstStyle/>
                    <a:p>
                      <a:pPr marL="1588" indent="0" algn="l" defTabSz="914400" rtl="0" eaLnBrk="1" latinLnBrk="0" hangingPunct="1">
                        <a:lnSpc>
                          <a:spcPts val="1025"/>
                        </a:lnSpc>
                        <a:spcBef>
                          <a:spcPts val="625"/>
                        </a:spcBef>
                      </a:pPr>
                      <a:r>
                        <a:rPr sz="800" b="1" kern="1200" spc="-5" dirty="0" err="1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Итого</a:t>
                      </a:r>
                      <a:r>
                        <a:rPr sz="800" b="1" kern="1200" spc="-5" dirty="0" smtClean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sz="800" b="1" kern="1200" spc="-5" dirty="0">
                          <a:solidFill>
                            <a:schemeClr val="tx1"/>
                          </a:solidFill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прибыль от продажи з/ч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045"/>
                        </a:lnSpc>
                        <a:spcBef>
                          <a:spcPts val="100"/>
                        </a:spcBef>
                      </a:pPr>
                      <a:endParaRPr sz="800" kern="1200" dirty="0">
                        <a:solidFill>
                          <a:schemeClr val="tx1"/>
                        </a:solidFill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782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2"/>
          <p:cNvSpPr txBox="1"/>
          <p:nvPr/>
        </p:nvSpPr>
        <p:spPr>
          <a:xfrm>
            <a:off x="266341" y="191758"/>
            <a:ext cx="712879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/>
            <a:r>
              <a:rPr lang="ru-RU" sz="2400" b="1" dirty="0" smtClean="0">
                <a:latin typeface="Montserrat SemiBold" panose="00000700000000000000" pitchFamily="2" charset="-52"/>
                <a:ea typeface="Hyundai Sans Head" pitchFamily="34" charset="0"/>
              </a:rPr>
              <a:t>Информация о предложении</a:t>
            </a:r>
            <a:endParaRPr lang="ru-RU" sz="2400" b="1" dirty="0">
              <a:latin typeface="Montserrat SemiBold" panose="00000700000000000000" pitchFamily="2" charset="-52"/>
              <a:ea typeface="Hyundai Sans Head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664109"/>
              </p:ext>
            </p:extLst>
          </p:nvPr>
        </p:nvGraphicFramePr>
        <p:xfrm>
          <a:off x="400279" y="865658"/>
          <a:ext cx="8304981" cy="5193130"/>
        </p:xfrm>
        <a:graphic>
          <a:graphicData uri="http://schemas.openxmlformats.org/drawingml/2006/table">
            <a:tbl>
              <a:tblPr firstRow="1" bandRow="1"/>
              <a:tblGrid>
                <a:gridCol w="1238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29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340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3117">
                <a:tc gridSpan="2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Формат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инвестиций </a:t>
                      </a:r>
                      <a:r>
                        <a:rPr lang="en-US" sz="1200" b="0" kern="1200" spc="-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                                    </a:t>
                      </a: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200" b="0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нужное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подчеркнуть)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1. Новое </a:t>
                      </a:r>
                      <a:r>
                        <a:rPr lang="ru-RU" sz="1200" b="0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строительство</a:t>
                      </a:r>
                    </a:p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2. Реконструкция</a:t>
                      </a:r>
                      <a:endParaRPr lang="ru-RU" sz="1200" b="0" kern="1200" dirty="0">
                        <a:solidFill>
                          <a:srgbClr val="000000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pPr marL="268288" marR="887095" lvl="0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47650" algn="l"/>
                          <a:tab pos="457200" algn="l"/>
                        </a:tabLst>
                      </a:pP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3.</a:t>
                      </a:r>
                      <a:r>
                        <a:rPr lang="ru-RU" sz="12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Ребрендинг</a:t>
                      </a:r>
                      <a:endParaRPr lang="ru-RU" sz="1200" b="0" kern="1200" dirty="0">
                        <a:solidFill>
                          <a:srgbClr val="000000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652">
                <a:tc gridSpan="2">
                  <a:txBody>
                    <a:bodyPr/>
                    <a:lstStyle/>
                    <a:p>
                      <a:pPr marL="82550" marR="887095" algn="l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spc="-1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Тип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дилерского центра </a:t>
                      </a:r>
                      <a:r>
                        <a:rPr lang="ru-RU" sz="1200" b="0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(</a:t>
                      </a: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нужное </a:t>
                      </a:r>
                      <a:r>
                        <a:rPr lang="ru-RU" sz="12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200" b="0" kern="1200" spc="-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подчеркнуть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66700" marR="887095" indent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2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Моно-бренд</a:t>
                      </a:r>
                      <a:r>
                        <a:rPr lang="ru-RU" sz="12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 / </a:t>
                      </a:r>
                      <a:r>
                        <a:rPr lang="ru-RU" sz="1200" b="0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Мульти-бренд </a:t>
                      </a:r>
                      <a:endParaRPr lang="ru-RU" sz="1200" b="0" kern="1200" dirty="0">
                        <a:solidFill>
                          <a:srgbClr val="000000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8959">
                <a:tc rowSpan="7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b="1" kern="1200" dirty="0" smtClean="0">
                        <a:solidFill>
                          <a:srgbClr val="000000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Calibri"/>
                      </a:endParaRPr>
                    </a:p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Данные 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по  п</a:t>
                      </a:r>
                      <a:r>
                        <a:rPr lang="ru-RU" sz="1100" b="1" kern="1200" spc="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</a:t>
                      </a: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мещению</a:t>
                      </a:r>
                      <a:endParaRPr lang="ru-RU" sz="1100" b="1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200" b="0" dirty="0" smtClean="0"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Times New Roman"/>
                        </a:rPr>
                        <a:t>Адрес центра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364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200" b="0" dirty="0" smtClean="0"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Times New Roman"/>
                        </a:rPr>
                        <a:t>Статус собственности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652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Times New Roman"/>
                        </a:rPr>
                        <a:t>Размер земельного участка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605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200" b="0" baseline="0" dirty="0" smtClean="0"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Times New Roman"/>
                        </a:rPr>
                        <a:t>Демонстрационный зал крытый (площадь)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237">
                <a:tc vMerge="1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+mj-lt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CD3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Слесаный цех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(площадь)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79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Кузовной цех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+mn-cs"/>
                        </a:rPr>
                        <a:t>(площадь)</a:t>
                      </a: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 anchor="ctr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4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36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spc="-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Склад  з/ч (площадь)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14568">
                <a:tc gridSpan="2">
                  <a:txBody>
                    <a:bodyPr/>
                    <a:lstStyle/>
                    <a:p>
                      <a:pPr marL="82550" marR="182880" algn="l">
                        <a:lnSpc>
                          <a:spcPct val="115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spc="-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Наличие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коммуникаций (электричество, </a:t>
                      </a:r>
                      <a:r>
                        <a:rPr lang="ru-RU" sz="1200" b="0" kern="1200" spc="-1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вода, 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отопление)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8489">
                <a:tc gridSpan="2">
                  <a:txBody>
                    <a:bodyPr/>
                    <a:lstStyle/>
                    <a:p>
                      <a:pPr marL="82550" algn="l">
                        <a:lnSpc>
                          <a:spcPct val="115000"/>
                        </a:lnSpc>
                        <a:spcBef>
                          <a:spcPts val="830"/>
                        </a:spcBef>
                        <a:spcAft>
                          <a:spcPts val="0"/>
                        </a:spcAft>
                      </a:pPr>
                      <a:r>
                        <a:rPr lang="ru-RU" sz="1200" b="0" kern="1200" spc="-5" dirty="0" smtClean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Срок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готовности </a:t>
                      </a:r>
                      <a:r>
                        <a:rPr lang="ru-RU" sz="1200" b="0" kern="120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к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запуску</a:t>
                      </a:r>
                      <a:r>
                        <a:rPr lang="ru-RU" sz="1200" b="0" kern="1200" spc="80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 </a:t>
                      </a:r>
                      <a:r>
                        <a:rPr lang="ru-RU" sz="1200" b="0" kern="1200" spc="-5" dirty="0">
                          <a:solidFill>
                            <a:srgbClr val="000000"/>
                          </a:solidFill>
                          <a:effectLst/>
                          <a:latin typeface="Montserrat SemiBold" panose="00000700000000000000" pitchFamily="2" charset="-52"/>
                          <a:ea typeface="Hyundai Sans Head" pitchFamily="34" charset="0"/>
                          <a:cs typeface="Calibri"/>
                        </a:rPr>
                        <a:t>центра</a:t>
                      </a:r>
                      <a:endParaRPr lang="ru-RU" sz="1200" b="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  <a:cs typeface="Times New Roman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200" dirty="0">
                        <a:effectLst/>
                        <a:latin typeface="Montserrat SemiBold" panose="00000700000000000000" pitchFamily="2" charset="-52"/>
                        <a:ea typeface="Hyundai Sans Head" pitchFamily="34" charset="0"/>
                      </a:endParaRPr>
                    </a:p>
                  </a:txBody>
                  <a:tcPr marL="5703" marR="5703" marT="5703" marB="0">
                    <a:lnL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E7E7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34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E3739C5-E646-6918-90E9-04E7A9435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EE75612-0536-C342-9361-4D18B4C929DB}"/>
              </a:ext>
            </a:extLst>
          </p:cNvPr>
          <p:cNvCxnSpPr>
            <a:cxnSpLocks/>
          </p:cNvCxnSpPr>
          <p:nvPr/>
        </p:nvCxnSpPr>
        <p:spPr>
          <a:xfrm>
            <a:off x="266341" y="628471"/>
            <a:ext cx="8572859" cy="0"/>
          </a:xfrm>
          <a:prstGeom prst="line">
            <a:avLst/>
          </a:prstGeom>
          <a:ln w="12700">
            <a:solidFill>
              <a:srgbClr val="C81B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466451"/>
              </p:ext>
            </p:extLst>
          </p:nvPr>
        </p:nvGraphicFramePr>
        <p:xfrm>
          <a:off x="410394" y="1006473"/>
          <a:ext cx="8333556" cy="4860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1806"/>
                <a:gridCol w="2209800"/>
                <a:gridCol w="2171700"/>
                <a:gridCol w="2000250"/>
              </a:tblGrid>
              <a:tr h="24304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Фасад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Открытая площадка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Демонстрационный</a:t>
                      </a:r>
                      <a:r>
                        <a:rPr lang="ru-RU" sz="1400" baseline="0" dirty="0" smtClean="0">
                          <a:latin typeface="Montserrat SemiBold" panose="00000700000000000000" pitchFamily="2" charset="-52"/>
                        </a:rPr>
                        <a:t> зал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Зона</a:t>
                      </a:r>
                      <a:r>
                        <a:rPr lang="ru-RU" sz="1400" baseline="0" dirty="0" smtClean="0">
                          <a:latin typeface="Montserrat SemiBold" panose="00000700000000000000" pitchFamily="2" charset="-52"/>
                        </a:rPr>
                        <a:t> отдела продаж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</a:tr>
              <a:tr h="24304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Сервисная зона 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Мойка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Склад запасных частей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Montserrat SemiBold" panose="00000700000000000000" pitchFamily="2" charset="-52"/>
                        </a:rPr>
                        <a:t>Клиентская зона</a:t>
                      </a:r>
                      <a:endParaRPr lang="ru-RU" sz="1400" dirty="0">
                        <a:latin typeface="Montserrat SemiBold" panose="00000700000000000000" pitchFamily="2" charset="-5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265982" y="188992"/>
            <a:ext cx="7128792" cy="3586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2000"/>
              </a:lnSpc>
            </a:pPr>
            <a:r>
              <a:rPr lang="ru-RU" sz="2400" b="1" dirty="0">
                <a:latin typeface="Montserrat SemiBold" panose="00000700000000000000" pitchFamily="2" charset="-52"/>
                <a:ea typeface="Hyundai Sans Head" pitchFamily="34" charset="0"/>
              </a:rPr>
              <a:t>Существующий вид (фото)</a:t>
            </a:r>
          </a:p>
        </p:txBody>
      </p:sp>
    </p:spTree>
    <p:extLst>
      <p:ext uri="{BB962C8B-B14F-4D97-AF65-F5344CB8AC3E}">
        <p14:creationId xmlns:p14="http://schemas.microsoft.com/office/powerpoint/2010/main" val="12385672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</TotalTime>
  <Words>1152</Words>
  <Application>Microsoft Office PowerPoint</Application>
  <PresentationFormat>Экран (4:3)</PresentationFormat>
  <Paragraphs>207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Пивоваров</dc:creator>
  <cp:lastModifiedBy>Оксана Г. Хализова</cp:lastModifiedBy>
  <cp:revision>35</cp:revision>
  <dcterms:created xsi:type="dcterms:W3CDTF">2024-02-06T11:53:44Z</dcterms:created>
  <dcterms:modified xsi:type="dcterms:W3CDTF">2024-08-21T13:34:55Z</dcterms:modified>
</cp:coreProperties>
</file>