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71" r:id="rId11"/>
    <p:sldId id="272" r:id="rId12"/>
    <p:sldId id="269" r:id="rId13"/>
    <p:sldId id="270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E1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3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1CEB7A-8835-48A7-86BA-D1DFB225256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B5EF86-C92C-47AF-A5C5-CA3752EBEC73}">
      <dgm:prSet phldrT="[Текст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ru-RU" sz="2000" dirty="0" smtClean="0">
              <a:latin typeface="+mn-lt"/>
              <a:ea typeface="Hyundai Sans Head" pitchFamily="34" charset="0"/>
            </a:rPr>
            <a:t>Генеральный директор </a:t>
          </a:r>
          <a:endParaRPr lang="ru-RU" sz="2000" dirty="0">
            <a:latin typeface="+mn-lt"/>
            <a:ea typeface="Hyundai Sans Head" pitchFamily="34" charset="0"/>
          </a:endParaRPr>
        </a:p>
      </dgm:t>
    </dgm:pt>
    <dgm:pt modelId="{7DC0E343-26C3-470C-90AB-68ACD2DE2C46}" type="parTrans" cxnId="{17ED5E83-59FE-4D2E-A2A5-A63F7D84A9A9}">
      <dgm:prSet/>
      <dgm:spPr/>
      <dgm:t>
        <a:bodyPr/>
        <a:lstStyle/>
        <a:p>
          <a:endParaRPr lang="ru-RU"/>
        </a:p>
      </dgm:t>
    </dgm:pt>
    <dgm:pt modelId="{7F814867-7CAA-4651-9804-B4D6C14195CC}" type="sibTrans" cxnId="{17ED5E83-59FE-4D2E-A2A5-A63F7D84A9A9}">
      <dgm:prSet/>
      <dgm:spPr/>
      <dgm:t>
        <a:bodyPr/>
        <a:lstStyle/>
        <a:p>
          <a:endParaRPr lang="ru-RU"/>
        </a:p>
      </dgm:t>
    </dgm:pt>
    <dgm:pt modelId="{E4C871DF-27EA-4760-81E1-504EBB4D6A8D}">
      <dgm:prSet phldrT="[Текст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ru-RU" sz="2000" dirty="0" smtClean="0">
              <a:latin typeface="+mn-lt"/>
              <a:ea typeface="Hyundai Sans Head" pitchFamily="34" charset="0"/>
            </a:rPr>
            <a:t>Департамент</a:t>
          </a:r>
          <a:endParaRPr lang="ru-RU" sz="2000" dirty="0">
            <a:latin typeface="+mn-lt"/>
            <a:ea typeface="Hyundai Sans Head" pitchFamily="34" charset="0"/>
          </a:endParaRPr>
        </a:p>
      </dgm:t>
    </dgm:pt>
    <dgm:pt modelId="{B5C25D1C-A62F-4EFC-9CDD-D9CDCDF8F855}" type="parTrans" cxnId="{C3DA2FB9-2E96-4DF9-811E-F2E4DEDC8E93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D09848A6-E57D-4B71-BCFB-D0E35CC9D007}" type="sibTrans" cxnId="{C3DA2FB9-2E96-4DF9-811E-F2E4DEDC8E93}">
      <dgm:prSet/>
      <dgm:spPr/>
      <dgm:t>
        <a:bodyPr/>
        <a:lstStyle/>
        <a:p>
          <a:endParaRPr lang="ru-RU"/>
        </a:p>
      </dgm:t>
    </dgm:pt>
    <dgm:pt modelId="{7973BAFC-65B1-483A-95FD-ED797803C7CE}">
      <dgm:prSet phldrT="[Текст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ru-RU" sz="2000" dirty="0" smtClean="0">
              <a:latin typeface="+mn-lt"/>
              <a:ea typeface="Hyundai Sans Head" pitchFamily="34" charset="0"/>
            </a:rPr>
            <a:t>Департамент</a:t>
          </a:r>
          <a:endParaRPr lang="ru-RU" sz="2000" dirty="0">
            <a:latin typeface="+mn-lt"/>
            <a:ea typeface="Hyundai Sans Head" pitchFamily="34" charset="0"/>
          </a:endParaRPr>
        </a:p>
      </dgm:t>
    </dgm:pt>
    <dgm:pt modelId="{AEECC16D-E960-4C3A-AFE2-8F5A1DA83179}" type="parTrans" cxnId="{2FA63ADB-558A-4FAA-9D5A-47DAB7838BE7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1CA0F184-5956-452E-83C1-E34F76F4848F}" type="sibTrans" cxnId="{2FA63ADB-558A-4FAA-9D5A-47DAB7838BE7}">
      <dgm:prSet/>
      <dgm:spPr/>
      <dgm:t>
        <a:bodyPr/>
        <a:lstStyle/>
        <a:p>
          <a:endParaRPr lang="ru-RU"/>
        </a:p>
      </dgm:t>
    </dgm:pt>
    <dgm:pt modelId="{89A56BA4-511A-4A02-98F6-DB91154B114D}">
      <dgm:prSet phldrT="[Текст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ru-RU" sz="2000" dirty="0" smtClean="0">
              <a:latin typeface="+mn-lt"/>
              <a:ea typeface="Hyundai Sans Head" pitchFamily="34" charset="0"/>
            </a:rPr>
            <a:t>Департамент</a:t>
          </a:r>
          <a:endParaRPr lang="ru-RU" sz="2000" dirty="0">
            <a:latin typeface="+mn-lt"/>
            <a:ea typeface="Hyundai Sans Head" pitchFamily="34" charset="0"/>
          </a:endParaRPr>
        </a:p>
      </dgm:t>
    </dgm:pt>
    <dgm:pt modelId="{5BB452BD-2F57-41D8-BA19-37FDDAD0A8E7}" type="parTrans" cxnId="{39766459-047C-486B-BA62-69DAA71B8572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27E7DC10-22CA-434C-B2D7-8C8CC505F8EE}" type="sibTrans" cxnId="{39766459-047C-486B-BA62-69DAA71B8572}">
      <dgm:prSet/>
      <dgm:spPr/>
      <dgm:t>
        <a:bodyPr/>
        <a:lstStyle/>
        <a:p>
          <a:endParaRPr lang="ru-RU"/>
        </a:p>
      </dgm:t>
    </dgm:pt>
    <dgm:pt modelId="{6E2F26A1-4073-4848-B9A1-5A37AA533D5D}" type="pres">
      <dgm:prSet presAssocID="{591CEB7A-8835-48A7-86BA-D1DFB225256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4869999-700E-4846-9D1E-FB4D04846588}" type="pres">
      <dgm:prSet presAssocID="{36B5EF86-C92C-47AF-A5C5-CA3752EBEC73}" presName="hierRoot1" presStyleCnt="0">
        <dgm:presLayoutVars>
          <dgm:hierBranch val="init"/>
        </dgm:presLayoutVars>
      </dgm:prSet>
      <dgm:spPr/>
    </dgm:pt>
    <dgm:pt modelId="{6FF15E5C-787D-4316-8A77-41F3C04BF658}" type="pres">
      <dgm:prSet presAssocID="{36B5EF86-C92C-47AF-A5C5-CA3752EBEC73}" presName="rootComposite1" presStyleCnt="0"/>
      <dgm:spPr/>
    </dgm:pt>
    <dgm:pt modelId="{FEB9DC8C-06C1-4213-B4E7-7218A3E5A73B}" type="pres">
      <dgm:prSet presAssocID="{36B5EF86-C92C-47AF-A5C5-CA3752EBEC7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6C3919-FEE8-47C9-AA08-2122E49C04C3}" type="pres">
      <dgm:prSet presAssocID="{36B5EF86-C92C-47AF-A5C5-CA3752EBEC7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8019634-FF8B-4C63-9DCD-557E367CAEED}" type="pres">
      <dgm:prSet presAssocID="{36B5EF86-C92C-47AF-A5C5-CA3752EBEC73}" presName="hierChild2" presStyleCnt="0"/>
      <dgm:spPr/>
    </dgm:pt>
    <dgm:pt modelId="{AA8C37B8-D27A-43C0-9DFA-B43D987BC5A9}" type="pres">
      <dgm:prSet presAssocID="{B5C25D1C-A62F-4EFC-9CDD-D9CDCDF8F855}" presName="Name37" presStyleLbl="parChTrans1D2" presStyleIdx="0" presStyleCnt="3"/>
      <dgm:spPr/>
      <dgm:t>
        <a:bodyPr/>
        <a:lstStyle/>
        <a:p>
          <a:endParaRPr lang="ru-RU"/>
        </a:p>
      </dgm:t>
    </dgm:pt>
    <dgm:pt modelId="{5F6FA775-EE4A-45C2-B22E-26C64256FCDE}" type="pres">
      <dgm:prSet presAssocID="{E4C871DF-27EA-4760-81E1-504EBB4D6A8D}" presName="hierRoot2" presStyleCnt="0">
        <dgm:presLayoutVars>
          <dgm:hierBranch val="init"/>
        </dgm:presLayoutVars>
      </dgm:prSet>
      <dgm:spPr/>
    </dgm:pt>
    <dgm:pt modelId="{E151787A-CD60-44E6-B082-550E6C6A6123}" type="pres">
      <dgm:prSet presAssocID="{E4C871DF-27EA-4760-81E1-504EBB4D6A8D}" presName="rootComposite" presStyleCnt="0"/>
      <dgm:spPr/>
    </dgm:pt>
    <dgm:pt modelId="{AFA321D5-E482-4814-8BBE-B5059BB47827}" type="pres">
      <dgm:prSet presAssocID="{E4C871DF-27EA-4760-81E1-504EBB4D6A8D}" presName="rootText" presStyleLbl="node2" presStyleIdx="0" presStyleCnt="3" custScaleY="676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E97705F-6617-46B2-B98A-9F497AFDDE72}" type="pres">
      <dgm:prSet presAssocID="{E4C871DF-27EA-4760-81E1-504EBB4D6A8D}" presName="rootConnector" presStyleLbl="node2" presStyleIdx="0" presStyleCnt="3"/>
      <dgm:spPr/>
      <dgm:t>
        <a:bodyPr/>
        <a:lstStyle/>
        <a:p>
          <a:endParaRPr lang="ru-RU"/>
        </a:p>
      </dgm:t>
    </dgm:pt>
    <dgm:pt modelId="{925C8B73-4430-4FAA-AF08-364DC4AC20E5}" type="pres">
      <dgm:prSet presAssocID="{E4C871DF-27EA-4760-81E1-504EBB4D6A8D}" presName="hierChild4" presStyleCnt="0"/>
      <dgm:spPr/>
    </dgm:pt>
    <dgm:pt modelId="{AD4E430F-9038-4FE9-9C2F-2A9A2AE2DA7E}" type="pres">
      <dgm:prSet presAssocID="{E4C871DF-27EA-4760-81E1-504EBB4D6A8D}" presName="hierChild5" presStyleCnt="0"/>
      <dgm:spPr/>
    </dgm:pt>
    <dgm:pt modelId="{5BA57D5C-256F-4D2F-BD9B-11A92B7B4C99}" type="pres">
      <dgm:prSet presAssocID="{AEECC16D-E960-4C3A-AFE2-8F5A1DA83179}" presName="Name37" presStyleLbl="parChTrans1D2" presStyleIdx="1" presStyleCnt="3"/>
      <dgm:spPr/>
      <dgm:t>
        <a:bodyPr/>
        <a:lstStyle/>
        <a:p>
          <a:endParaRPr lang="ru-RU"/>
        </a:p>
      </dgm:t>
    </dgm:pt>
    <dgm:pt modelId="{12FDBD1A-A927-4229-A5B8-A937A5E69C8D}" type="pres">
      <dgm:prSet presAssocID="{7973BAFC-65B1-483A-95FD-ED797803C7CE}" presName="hierRoot2" presStyleCnt="0">
        <dgm:presLayoutVars>
          <dgm:hierBranch val="init"/>
        </dgm:presLayoutVars>
      </dgm:prSet>
      <dgm:spPr/>
    </dgm:pt>
    <dgm:pt modelId="{1C359093-C71C-410F-844E-BC92191B237C}" type="pres">
      <dgm:prSet presAssocID="{7973BAFC-65B1-483A-95FD-ED797803C7CE}" presName="rootComposite" presStyleCnt="0"/>
      <dgm:spPr/>
    </dgm:pt>
    <dgm:pt modelId="{1DFB5CF6-1377-43F7-AC55-18A4C8142A84}" type="pres">
      <dgm:prSet presAssocID="{7973BAFC-65B1-483A-95FD-ED797803C7CE}" presName="rootText" presStyleLbl="node2" presStyleIdx="1" presStyleCnt="3" custScaleY="676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87646B-9370-4E81-BB83-0F87E2E2C4CD}" type="pres">
      <dgm:prSet presAssocID="{7973BAFC-65B1-483A-95FD-ED797803C7CE}" presName="rootConnector" presStyleLbl="node2" presStyleIdx="1" presStyleCnt="3"/>
      <dgm:spPr/>
      <dgm:t>
        <a:bodyPr/>
        <a:lstStyle/>
        <a:p>
          <a:endParaRPr lang="ru-RU"/>
        </a:p>
      </dgm:t>
    </dgm:pt>
    <dgm:pt modelId="{BBF7629D-6BE6-4074-94C8-82E984560FC3}" type="pres">
      <dgm:prSet presAssocID="{7973BAFC-65B1-483A-95FD-ED797803C7CE}" presName="hierChild4" presStyleCnt="0"/>
      <dgm:spPr/>
    </dgm:pt>
    <dgm:pt modelId="{BCE45BC3-CA09-4361-9B5B-EF38D9F1F915}" type="pres">
      <dgm:prSet presAssocID="{7973BAFC-65B1-483A-95FD-ED797803C7CE}" presName="hierChild5" presStyleCnt="0"/>
      <dgm:spPr/>
    </dgm:pt>
    <dgm:pt modelId="{D7D66112-7323-4C4A-A8B0-C3F9E83685C1}" type="pres">
      <dgm:prSet presAssocID="{5BB452BD-2F57-41D8-BA19-37FDDAD0A8E7}" presName="Name37" presStyleLbl="parChTrans1D2" presStyleIdx="2" presStyleCnt="3"/>
      <dgm:spPr/>
      <dgm:t>
        <a:bodyPr/>
        <a:lstStyle/>
        <a:p>
          <a:endParaRPr lang="ru-RU"/>
        </a:p>
      </dgm:t>
    </dgm:pt>
    <dgm:pt modelId="{5C312094-EB59-489E-9EAF-5B6A0C9ABE75}" type="pres">
      <dgm:prSet presAssocID="{89A56BA4-511A-4A02-98F6-DB91154B114D}" presName="hierRoot2" presStyleCnt="0">
        <dgm:presLayoutVars>
          <dgm:hierBranch val="init"/>
        </dgm:presLayoutVars>
      </dgm:prSet>
      <dgm:spPr/>
    </dgm:pt>
    <dgm:pt modelId="{70D09925-250F-45F9-8965-F4BC7FAA24AC}" type="pres">
      <dgm:prSet presAssocID="{89A56BA4-511A-4A02-98F6-DB91154B114D}" presName="rootComposite" presStyleCnt="0"/>
      <dgm:spPr/>
    </dgm:pt>
    <dgm:pt modelId="{5F6B7D09-783E-45A5-A565-EC86C5D68A19}" type="pres">
      <dgm:prSet presAssocID="{89A56BA4-511A-4A02-98F6-DB91154B114D}" presName="rootText" presStyleLbl="node2" presStyleIdx="2" presStyleCnt="3" custScaleY="676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27EE93-65D1-4737-9007-14F615766847}" type="pres">
      <dgm:prSet presAssocID="{89A56BA4-511A-4A02-98F6-DB91154B114D}" presName="rootConnector" presStyleLbl="node2" presStyleIdx="2" presStyleCnt="3"/>
      <dgm:spPr/>
      <dgm:t>
        <a:bodyPr/>
        <a:lstStyle/>
        <a:p>
          <a:endParaRPr lang="ru-RU"/>
        </a:p>
      </dgm:t>
    </dgm:pt>
    <dgm:pt modelId="{9D38A836-CADF-4771-9EA6-131A5A4BFF57}" type="pres">
      <dgm:prSet presAssocID="{89A56BA4-511A-4A02-98F6-DB91154B114D}" presName="hierChild4" presStyleCnt="0"/>
      <dgm:spPr/>
    </dgm:pt>
    <dgm:pt modelId="{25CF0461-0ECF-4464-9471-31840B2192DF}" type="pres">
      <dgm:prSet presAssocID="{89A56BA4-511A-4A02-98F6-DB91154B114D}" presName="hierChild5" presStyleCnt="0"/>
      <dgm:spPr/>
    </dgm:pt>
    <dgm:pt modelId="{8D735388-10CB-401A-ACE8-58AF36F7B4EE}" type="pres">
      <dgm:prSet presAssocID="{36B5EF86-C92C-47AF-A5C5-CA3752EBEC73}" presName="hierChild3" presStyleCnt="0"/>
      <dgm:spPr/>
    </dgm:pt>
  </dgm:ptLst>
  <dgm:cxnLst>
    <dgm:cxn modelId="{9F79DFA2-9E04-43AF-B3F9-AF907181EC86}" type="presOf" srcId="{E4C871DF-27EA-4760-81E1-504EBB4D6A8D}" destId="{AFA321D5-E482-4814-8BBE-B5059BB47827}" srcOrd="0" destOrd="0" presId="urn:microsoft.com/office/officeart/2005/8/layout/orgChart1"/>
    <dgm:cxn modelId="{692B5ECB-3038-464D-9ED6-CA5DFB844741}" type="presOf" srcId="{7973BAFC-65B1-483A-95FD-ED797803C7CE}" destId="{1DFB5CF6-1377-43F7-AC55-18A4C8142A84}" srcOrd="0" destOrd="0" presId="urn:microsoft.com/office/officeart/2005/8/layout/orgChart1"/>
    <dgm:cxn modelId="{378D902D-DC25-4332-9356-9679E4F0A52E}" type="presOf" srcId="{36B5EF86-C92C-47AF-A5C5-CA3752EBEC73}" destId="{5D6C3919-FEE8-47C9-AA08-2122E49C04C3}" srcOrd="1" destOrd="0" presId="urn:microsoft.com/office/officeart/2005/8/layout/orgChart1"/>
    <dgm:cxn modelId="{39766459-047C-486B-BA62-69DAA71B8572}" srcId="{36B5EF86-C92C-47AF-A5C5-CA3752EBEC73}" destId="{89A56BA4-511A-4A02-98F6-DB91154B114D}" srcOrd="2" destOrd="0" parTransId="{5BB452BD-2F57-41D8-BA19-37FDDAD0A8E7}" sibTransId="{27E7DC10-22CA-434C-B2D7-8C8CC505F8EE}"/>
    <dgm:cxn modelId="{DFF58B71-28AA-4BD7-916C-C3F9F3BAF65D}" type="presOf" srcId="{E4C871DF-27EA-4760-81E1-504EBB4D6A8D}" destId="{4E97705F-6617-46B2-B98A-9F497AFDDE72}" srcOrd="1" destOrd="0" presId="urn:microsoft.com/office/officeart/2005/8/layout/orgChart1"/>
    <dgm:cxn modelId="{17ED5E83-59FE-4D2E-A2A5-A63F7D84A9A9}" srcId="{591CEB7A-8835-48A7-86BA-D1DFB2252565}" destId="{36B5EF86-C92C-47AF-A5C5-CA3752EBEC73}" srcOrd="0" destOrd="0" parTransId="{7DC0E343-26C3-470C-90AB-68ACD2DE2C46}" sibTransId="{7F814867-7CAA-4651-9804-B4D6C14195CC}"/>
    <dgm:cxn modelId="{51ECDC73-A142-4D27-999D-14DC0D09B448}" type="presOf" srcId="{5BB452BD-2F57-41D8-BA19-37FDDAD0A8E7}" destId="{D7D66112-7323-4C4A-A8B0-C3F9E83685C1}" srcOrd="0" destOrd="0" presId="urn:microsoft.com/office/officeart/2005/8/layout/orgChart1"/>
    <dgm:cxn modelId="{752420C5-258C-43B0-9661-0992F7E85057}" type="presOf" srcId="{7973BAFC-65B1-483A-95FD-ED797803C7CE}" destId="{5287646B-9370-4E81-BB83-0F87E2E2C4CD}" srcOrd="1" destOrd="0" presId="urn:microsoft.com/office/officeart/2005/8/layout/orgChart1"/>
    <dgm:cxn modelId="{14B0DFB1-9150-41FB-98E1-E76D3E63C0ED}" type="presOf" srcId="{591CEB7A-8835-48A7-86BA-D1DFB2252565}" destId="{6E2F26A1-4073-4848-B9A1-5A37AA533D5D}" srcOrd="0" destOrd="0" presId="urn:microsoft.com/office/officeart/2005/8/layout/orgChart1"/>
    <dgm:cxn modelId="{2FA63ADB-558A-4FAA-9D5A-47DAB7838BE7}" srcId="{36B5EF86-C92C-47AF-A5C5-CA3752EBEC73}" destId="{7973BAFC-65B1-483A-95FD-ED797803C7CE}" srcOrd="1" destOrd="0" parTransId="{AEECC16D-E960-4C3A-AFE2-8F5A1DA83179}" sibTransId="{1CA0F184-5956-452E-83C1-E34F76F4848F}"/>
    <dgm:cxn modelId="{C3DA2FB9-2E96-4DF9-811E-F2E4DEDC8E93}" srcId="{36B5EF86-C92C-47AF-A5C5-CA3752EBEC73}" destId="{E4C871DF-27EA-4760-81E1-504EBB4D6A8D}" srcOrd="0" destOrd="0" parTransId="{B5C25D1C-A62F-4EFC-9CDD-D9CDCDF8F855}" sibTransId="{D09848A6-E57D-4B71-BCFB-D0E35CC9D007}"/>
    <dgm:cxn modelId="{54E3AEAF-23B6-4434-A317-445D1E17A89F}" type="presOf" srcId="{B5C25D1C-A62F-4EFC-9CDD-D9CDCDF8F855}" destId="{AA8C37B8-D27A-43C0-9DFA-B43D987BC5A9}" srcOrd="0" destOrd="0" presId="urn:microsoft.com/office/officeart/2005/8/layout/orgChart1"/>
    <dgm:cxn modelId="{D9F9F275-1B60-4CE8-83FC-7BC4978491AB}" type="presOf" srcId="{36B5EF86-C92C-47AF-A5C5-CA3752EBEC73}" destId="{FEB9DC8C-06C1-4213-B4E7-7218A3E5A73B}" srcOrd="0" destOrd="0" presId="urn:microsoft.com/office/officeart/2005/8/layout/orgChart1"/>
    <dgm:cxn modelId="{B5A2F930-F0ED-4F13-A920-E8E4D003649B}" type="presOf" srcId="{89A56BA4-511A-4A02-98F6-DB91154B114D}" destId="{3127EE93-65D1-4737-9007-14F615766847}" srcOrd="1" destOrd="0" presId="urn:microsoft.com/office/officeart/2005/8/layout/orgChart1"/>
    <dgm:cxn modelId="{0EB915FA-7BF3-49B1-91B9-EF9D91FE8B91}" type="presOf" srcId="{AEECC16D-E960-4C3A-AFE2-8F5A1DA83179}" destId="{5BA57D5C-256F-4D2F-BD9B-11A92B7B4C99}" srcOrd="0" destOrd="0" presId="urn:microsoft.com/office/officeart/2005/8/layout/orgChart1"/>
    <dgm:cxn modelId="{BAFAB850-315B-46F4-ADA1-D19A98F3955B}" type="presOf" srcId="{89A56BA4-511A-4A02-98F6-DB91154B114D}" destId="{5F6B7D09-783E-45A5-A565-EC86C5D68A19}" srcOrd="0" destOrd="0" presId="urn:microsoft.com/office/officeart/2005/8/layout/orgChart1"/>
    <dgm:cxn modelId="{60CA851A-9968-4B9D-B466-EEBA2A89F11E}" type="presParOf" srcId="{6E2F26A1-4073-4848-B9A1-5A37AA533D5D}" destId="{F4869999-700E-4846-9D1E-FB4D04846588}" srcOrd="0" destOrd="0" presId="urn:microsoft.com/office/officeart/2005/8/layout/orgChart1"/>
    <dgm:cxn modelId="{49CE9905-5961-48D2-B736-850A88C1AE6F}" type="presParOf" srcId="{F4869999-700E-4846-9D1E-FB4D04846588}" destId="{6FF15E5C-787D-4316-8A77-41F3C04BF658}" srcOrd="0" destOrd="0" presId="urn:microsoft.com/office/officeart/2005/8/layout/orgChart1"/>
    <dgm:cxn modelId="{73D0CF4D-4BEE-42EE-A4FB-16A088FFE516}" type="presParOf" srcId="{6FF15E5C-787D-4316-8A77-41F3C04BF658}" destId="{FEB9DC8C-06C1-4213-B4E7-7218A3E5A73B}" srcOrd="0" destOrd="0" presId="urn:microsoft.com/office/officeart/2005/8/layout/orgChart1"/>
    <dgm:cxn modelId="{9E43E30A-3373-4B94-BB02-9529DDF0DCC4}" type="presParOf" srcId="{6FF15E5C-787D-4316-8A77-41F3C04BF658}" destId="{5D6C3919-FEE8-47C9-AA08-2122E49C04C3}" srcOrd="1" destOrd="0" presId="urn:microsoft.com/office/officeart/2005/8/layout/orgChart1"/>
    <dgm:cxn modelId="{8381DE68-E34D-4E54-AE7B-62E652A36BD4}" type="presParOf" srcId="{F4869999-700E-4846-9D1E-FB4D04846588}" destId="{68019634-FF8B-4C63-9DCD-557E367CAEED}" srcOrd="1" destOrd="0" presId="urn:microsoft.com/office/officeart/2005/8/layout/orgChart1"/>
    <dgm:cxn modelId="{1BE6062F-7C96-425D-9901-5FAA7C7D5E2A}" type="presParOf" srcId="{68019634-FF8B-4C63-9DCD-557E367CAEED}" destId="{AA8C37B8-D27A-43C0-9DFA-B43D987BC5A9}" srcOrd="0" destOrd="0" presId="urn:microsoft.com/office/officeart/2005/8/layout/orgChart1"/>
    <dgm:cxn modelId="{E2FD73DB-5A29-4251-9530-F145F00DE72E}" type="presParOf" srcId="{68019634-FF8B-4C63-9DCD-557E367CAEED}" destId="{5F6FA775-EE4A-45C2-B22E-26C64256FCDE}" srcOrd="1" destOrd="0" presId="urn:microsoft.com/office/officeart/2005/8/layout/orgChart1"/>
    <dgm:cxn modelId="{6393E94A-297A-4E91-8B92-B2528A7557C2}" type="presParOf" srcId="{5F6FA775-EE4A-45C2-B22E-26C64256FCDE}" destId="{E151787A-CD60-44E6-B082-550E6C6A6123}" srcOrd="0" destOrd="0" presId="urn:microsoft.com/office/officeart/2005/8/layout/orgChart1"/>
    <dgm:cxn modelId="{B9744C65-21EB-4A4B-A8DC-DD1AA9A56C84}" type="presParOf" srcId="{E151787A-CD60-44E6-B082-550E6C6A6123}" destId="{AFA321D5-E482-4814-8BBE-B5059BB47827}" srcOrd="0" destOrd="0" presId="urn:microsoft.com/office/officeart/2005/8/layout/orgChart1"/>
    <dgm:cxn modelId="{B4301F6C-7530-492F-A0A8-F775E26B1AE0}" type="presParOf" srcId="{E151787A-CD60-44E6-B082-550E6C6A6123}" destId="{4E97705F-6617-46B2-B98A-9F497AFDDE72}" srcOrd="1" destOrd="0" presId="urn:microsoft.com/office/officeart/2005/8/layout/orgChart1"/>
    <dgm:cxn modelId="{26DF6876-AF65-4E1C-8A6B-83899AACE99E}" type="presParOf" srcId="{5F6FA775-EE4A-45C2-B22E-26C64256FCDE}" destId="{925C8B73-4430-4FAA-AF08-364DC4AC20E5}" srcOrd="1" destOrd="0" presId="urn:microsoft.com/office/officeart/2005/8/layout/orgChart1"/>
    <dgm:cxn modelId="{C8680403-D0CE-4834-87C0-5517886C3278}" type="presParOf" srcId="{5F6FA775-EE4A-45C2-B22E-26C64256FCDE}" destId="{AD4E430F-9038-4FE9-9C2F-2A9A2AE2DA7E}" srcOrd="2" destOrd="0" presId="urn:microsoft.com/office/officeart/2005/8/layout/orgChart1"/>
    <dgm:cxn modelId="{56CCD395-28A5-426F-9F20-8C87940A7335}" type="presParOf" srcId="{68019634-FF8B-4C63-9DCD-557E367CAEED}" destId="{5BA57D5C-256F-4D2F-BD9B-11A92B7B4C99}" srcOrd="2" destOrd="0" presId="urn:microsoft.com/office/officeart/2005/8/layout/orgChart1"/>
    <dgm:cxn modelId="{78B09F5C-D4E8-4EEE-B8FD-2D2C6915E7A2}" type="presParOf" srcId="{68019634-FF8B-4C63-9DCD-557E367CAEED}" destId="{12FDBD1A-A927-4229-A5B8-A937A5E69C8D}" srcOrd="3" destOrd="0" presId="urn:microsoft.com/office/officeart/2005/8/layout/orgChart1"/>
    <dgm:cxn modelId="{2882FE2E-8D2F-49DE-974E-FD0EF8DA0C9B}" type="presParOf" srcId="{12FDBD1A-A927-4229-A5B8-A937A5E69C8D}" destId="{1C359093-C71C-410F-844E-BC92191B237C}" srcOrd="0" destOrd="0" presId="urn:microsoft.com/office/officeart/2005/8/layout/orgChart1"/>
    <dgm:cxn modelId="{E175B57D-C49A-4FE6-86D7-D1F4839BFEF1}" type="presParOf" srcId="{1C359093-C71C-410F-844E-BC92191B237C}" destId="{1DFB5CF6-1377-43F7-AC55-18A4C8142A84}" srcOrd="0" destOrd="0" presId="urn:microsoft.com/office/officeart/2005/8/layout/orgChart1"/>
    <dgm:cxn modelId="{91F65BF5-A649-4685-8380-C15A32B9353B}" type="presParOf" srcId="{1C359093-C71C-410F-844E-BC92191B237C}" destId="{5287646B-9370-4E81-BB83-0F87E2E2C4CD}" srcOrd="1" destOrd="0" presId="urn:microsoft.com/office/officeart/2005/8/layout/orgChart1"/>
    <dgm:cxn modelId="{17CBB5B0-499A-4079-B496-0CB70FA51956}" type="presParOf" srcId="{12FDBD1A-A927-4229-A5B8-A937A5E69C8D}" destId="{BBF7629D-6BE6-4074-94C8-82E984560FC3}" srcOrd="1" destOrd="0" presId="urn:microsoft.com/office/officeart/2005/8/layout/orgChart1"/>
    <dgm:cxn modelId="{4FCE524C-E9E1-4A3A-A0F9-F9853243524D}" type="presParOf" srcId="{12FDBD1A-A927-4229-A5B8-A937A5E69C8D}" destId="{BCE45BC3-CA09-4361-9B5B-EF38D9F1F915}" srcOrd="2" destOrd="0" presId="urn:microsoft.com/office/officeart/2005/8/layout/orgChart1"/>
    <dgm:cxn modelId="{9701CE06-31EE-45D6-BCF7-8BB86A124BA3}" type="presParOf" srcId="{68019634-FF8B-4C63-9DCD-557E367CAEED}" destId="{D7D66112-7323-4C4A-A8B0-C3F9E83685C1}" srcOrd="4" destOrd="0" presId="urn:microsoft.com/office/officeart/2005/8/layout/orgChart1"/>
    <dgm:cxn modelId="{992EEE7A-617F-4551-BEBE-3A0C4560988A}" type="presParOf" srcId="{68019634-FF8B-4C63-9DCD-557E367CAEED}" destId="{5C312094-EB59-489E-9EAF-5B6A0C9ABE75}" srcOrd="5" destOrd="0" presId="urn:microsoft.com/office/officeart/2005/8/layout/orgChart1"/>
    <dgm:cxn modelId="{97E7401E-869B-4909-A51C-B6779C47017B}" type="presParOf" srcId="{5C312094-EB59-489E-9EAF-5B6A0C9ABE75}" destId="{70D09925-250F-45F9-8965-F4BC7FAA24AC}" srcOrd="0" destOrd="0" presId="urn:microsoft.com/office/officeart/2005/8/layout/orgChart1"/>
    <dgm:cxn modelId="{71632975-8871-4E88-95DC-07DA99E72F43}" type="presParOf" srcId="{70D09925-250F-45F9-8965-F4BC7FAA24AC}" destId="{5F6B7D09-783E-45A5-A565-EC86C5D68A19}" srcOrd="0" destOrd="0" presId="urn:microsoft.com/office/officeart/2005/8/layout/orgChart1"/>
    <dgm:cxn modelId="{00684DC1-8B66-412A-9A99-8D8B42C0A52E}" type="presParOf" srcId="{70D09925-250F-45F9-8965-F4BC7FAA24AC}" destId="{3127EE93-65D1-4737-9007-14F615766847}" srcOrd="1" destOrd="0" presId="urn:microsoft.com/office/officeart/2005/8/layout/orgChart1"/>
    <dgm:cxn modelId="{C9594572-3AE1-46AB-AD8F-7CBFFA4AC003}" type="presParOf" srcId="{5C312094-EB59-489E-9EAF-5B6A0C9ABE75}" destId="{9D38A836-CADF-4771-9EA6-131A5A4BFF57}" srcOrd="1" destOrd="0" presId="urn:microsoft.com/office/officeart/2005/8/layout/orgChart1"/>
    <dgm:cxn modelId="{B741478C-62A3-4BBC-842F-1CFFB174AA36}" type="presParOf" srcId="{5C312094-EB59-489E-9EAF-5B6A0C9ABE75}" destId="{25CF0461-0ECF-4464-9471-31840B2192DF}" srcOrd="2" destOrd="0" presId="urn:microsoft.com/office/officeart/2005/8/layout/orgChart1"/>
    <dgm:cxn modelId="{B8398DA5-B76F-4D31-9B92-34F6C08EC6DA}" type="presParOf" srcId="{F4869999-700E-4846-9D1E-FB4D04846588}" destId="{8D735388-10CB-401A-ACE8-58AF36F7B4E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D66112-7323-4C4A-A8B0-C3F9E83685C1}">
      <dsp:nvSpPr>
        <dsp:cNvPr id="0" name=""/>
        <dsp:cNvSpPr/>
      </dsp:nvSpPr>
      <dsp:spPr>
        <a:xfrm>
          <a:off x="5770853" y="2223078"/>
          <a:ext cx="4082921" cy="7086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4303"/>
              </a:lnTo>
              <a:lnTo>
                <a:pt x="4082921" y="354303"/>
              </a:lnTo>
              <a:lnTo>
                <a:pt x="4082921" y="708606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57D5C-256F-4D2F-BD9B-11A92B7B4C99}">
      <dsp:nvSpPr>
        <dsp:cNvPr id="0" name=""/>
        <dsp:cNvSpPr/>
      </dsp:nvSpPr>
      <dsp:spPr>
        <a:xfrm>
          <a:off x="5725133" y="2223078"/>
          <a:ext cx="91440" cy="7086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08606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8C37B8-D27A-43C0-9DFA-B43D987BC5A9}">
      <dsp:nvSpPr>
        <dsp:cNvPr id="0" name=""/>
        <dsp:cNvSpPr/>
      </dsp:nvSpPr>
      <dsp:spPr>
        <a:xfrm>
          <a:off x="1687932" y="2223078"/>
          <a:ext cx="4082921" cy="708606"/>
        </a:xfrm>
        <a:custGeom>
          <a:avLst/>
          <a:gdLst/>
          <a:ahLst/>
          <a:cxnLst/>
          <a:rect l="0" t="0" r="0" b="0"/>
          <a:pathLst>
            <a:path>
              <a:moveTo>
                <a:pt x="4082921" y="0"/>
              </a:moveTo>
              <a:lnTo>
                <a:pt x="4082921" y="354303"/>
              </a:lnTo>
              <a:lnTo>
                <a:pt x="0" y="354303"/>
              </a:lnTo>
              <a:lnTo>
                <a:pt x="0" y="708606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B9DC8C-06C1-4213-B4E7-7218A3E5A73B}">
      <dsp:nvSpPr>
        <dsp:cNvPr id="0" name=""/>
        <dsp:cNvSpPr/>
      </dsp:nvSpPr>
      <dsp:spPr>
        <a:xfrm>
          <a:off x="4083696" y="535920"/>
          <a:ext cx="3374314" cy="1687157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+mn-lt"/>
              <a:ea typeface="Hyundai Sans Head" pitchFamily="34" charset="0"/>
            </a:rPr>
            <a:t>Генеральный директор </a:t>
          </a:r>
          <a:endParaRPr lang="ru-RU" sz="2000" kern="1200" dirty="0">
            <a:latin typeface="+mn-lt"/>
            <a:ea typeface="Hyundai Sans Head" pitchFamily="34" charset="0"/>
          </a:endParaRPr>
        </a:p>
      </dsp:txBody>
      <dsp:txXfrm>
        <a:off x="4083696" y="535920"/>
        <a:ext cx="3374314" cy="1687157"/>
      </dsp:txXfrm>
    </dsp:sp>
    <dsp:sp modelId="{AFA321D5-E482-4814-8BBE-B5059BB47827}">
      <dsp:nvSpPr>
        <dsp:cNvPr id="0" name=""/>
        <dsp:cNvSpPr/>
      </dsp:nvSpPr>
      <dsp:spPr>
        <a:xfrm>
          <a:off x="774" y="2931684"/>
          <a:ext cx="3374314" cy="1140906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+mn-lt"/>
              <a:ea typeface="Hyundai Sans Head" pitchFamily="34" charset="0"/>
            </a:rPr>
            <a:t>Департамент</a:t>
          </a:r>
          <a:endParaRPr lang="ru-RU" sz="2000" kern="1200" dirty="0">
            <a:latin typeface="+mn-lt"/>
            <a:ea typeface="Hyundai Sans Head" pitchFamily="34" charset="0"/>
          </a:endParaRPr>
        </a:p>
      </dsp:txBody>
      <dsp:txXfrm>
        <a:off x="774" y="2931684"/>
        <a:ext cx="3374314" cy="1140906"/>
      </dsp:txXfrm>
    </dsp:sp>
    <dsp:sp modelId="{1DFB5CF6-1377-43F7-AC55-18A4C8142A84}">
      <dsp:nvSpPr>
        <dsp:cNvPr id="0" name=""/>
        <dsp:cNvSpPr/>
      </dsp:nvSpPr>
      <dsp:spPr>
        <a:xfrm>
          <a:off x="4083696" y="2931684"/>
          <a:ext cx="3374314" cy="1140906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+mn-lt"/>
              <a:ea typeface="Hyundai Sans Head" pitchFamily="34" charset="0"/>
            </a:rPr>
            <a:t>Департамент</a:t>
          </a:r>
          <a:endParaRPr lang="ru-RU" sz="2000" kern="1200" dirty="0">
            <a:latin typeface="+mn-lt"/>
            <a:ea typeface="Hyundai Sans Head" pitchFamily="34" charset="0"/>
          </a:endParaRPr>
        </a:p>
      </dsp:txBody>
      <dsp:txXfrm>
        <a:off x="4083696" y="2931684"/>
        <a:ext cx="3374314" cy="1140906"/>
      </dsp:txXfrm>
    </dsp:sp>
    <dsp:sp modelId="{5F6B7D09-783E-45A5-A565-EC86C5D68A19}">
      <dsp:nvSpPr>
        <dsp:cNvPr id="0" name=""/>
        <dsp:cNvSpPr/>
      </dsp:nvSpPr>
      <dsp:spPr>
        <a:xfrm>
          <a:off x="8166617" y="2931684"/>
          <a:ext cx="3374314" cy="1140906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+mn-lt"/>
              <a:ea typeface="Hyundai Sans Head" pitchFamily="34" charset="0"/>
            </a:rPr>
            <a:t>Департамент</a:t>
          </a:r>
          <a:endParaRPr lang="ru-RU" sz="2000" kern="1200" dirty="0">
            <a:latin typeface="+mn-lt"/>
            <a:ea typeface="Hyundai Sans Head" pitchFamily="34" charset="0"/>
          </a:endParaRPr>
        </a:p>
      </dsp:txBody>
      <dsp:txXfrm>
        <a:off x="8166617" y="2931684"/>
        <a:ext cx="3374314" cy="11409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6A80280-DB9D-522A-63E0-069E0B603D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0AAFA0DE-0136-2FA7-4D8D-CCCFC97DE4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41EA668-2D3B-B3C8-E3C2-F15DA5562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B60E-902E-462E-A308-DD81FB550303}" type="datetimeFigureOut">
              <a:rPr lang="ru-RU" smtClean="0"/>
              <a:pPr/>
              <a:t>07.08.2024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65C466E-7CAC-3316-0339-2B5DF5007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4456743-C6E3-B894-E21F-82A0CA907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F494-39DD-4337-816B-E6443FC699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718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B13F81F-32F3-306B-04AF-6B4DB93F8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996D1DC6-F529-C6A2-9721-C8BB36611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99F7FC2-79C4-E245-F380-5A00537A1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B60E-902E-462E-A308-DD81FB550303}" type="datetimeFigureOut">
              <a:rPr lang="ru-RU" smtClean="0"/>
              <a:pPr/>
              <a:t>07.08.2024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6AF26E0-D230-6373-947F-24C876160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6F54731-B16B-5FAA-2082-583A1E858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F494-39DD-4337-816B-E6443FC699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7772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E14E949C-25F6-9C76-2936-D20A2E0B00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432EFA3F-4EF5-5EB2-FE31-6D71B7035B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EAD237E-E4A9-DED6-CEB7-AE79BAAF7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B60E-902E-462E-A308-DD81FB550303}" type="datetimeFigureOut">
              <a:rPr lang="ru-RU" smtClean="0"/>
              <a:pPr/>
              <a:t>07.08.2024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BE4A82E-6582-958C-21F6-0988030D3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F352DCD-B177-E7A9-F5C8-4B1410ECF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F494-39DD-4337-816B-E6443FC699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5527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ED7FD61-8166-8A58-7C2F-2D30A9C58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F0163D4-D919-B31F-6A0A-5C6B22F70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612EEB9-A78B-B079-8443-302C1639D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B60E-902E-462E-A308-DD81FB550303}" type="datetimeFigureOut">
              <a:rPr lang="ru-RU" smtClean="0"/>
              <a:pPr/>
              <a:t>07.08.2024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43B2EA4-C34C-6E86-E700-BD71DABE7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83DD9FE-7F2D-8E40-F56C-7B60310B0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F494-39DD-4337-816B-E6443FC699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275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F8BBA4D-C2B7-8A78-D80F-80ABB1B53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DB78D06-FF4B-B691-063D-698A28027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4228ED8-5AB0-1C70-05CD-D44DC4861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B60E-902E-462E-A308-DD81FB550303}" type="datetimeFigureOut">
              <a:rPr lang="ru-RU" smtClean="0"/>
              <a:pPr/>
              <a:t>07.08.2024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6EED2E1-0CBC-90AA-40F1-B7A64DB10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5755CE6-5D49-17BF-8091-AA1BB18C3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F494-39DD-4337-816B-E6443FC699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075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AE57F5C-2EE4-292C-FACF-1594C0CE4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D2247D3-BAA8-0F0F-5CD3-6526A2041E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1ADFD5F-8E9C-1B82-FED4-9306663729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4AC57D1-9488-6EB4-32CA-9625C0E7F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B60E-902E-462E-A308-DD81FB550303}" type="datetimeFigureOut">
              <a:rPr lang="ru-RU" smtClean="0"/>
              <a:pPr/>
              <a:t>07.08.2024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D28F9B4-2766-06A3-8C3B-06A64E041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1EACDA0-76B9-363B-9FC6-C70FAD372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F494-39DD-4337-816B-E6443FC699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3830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63D55D2-D513-67B2-E2A3-C299D9006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F3D53F8-DF98-C973-91A4-6CCBF57A5D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D31C222-13C9-4A0F-2D8F-2A8A029FFC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04BEDA87-D03B-ABCF-3E75-94930DBAC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9BA47645-331F-E5DD-52F2-F595221015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B5F682E0-B1B4-E266-E152-1C4044B44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B60E-902E-462E-A308-DD81FB550303}" type="datetimeFigureOut">
              <a:rPr lang="ru-RU" smtClean="0"/>
              <a:pPr/>
              <a:t>07.08.2024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28D03F2B-3406-8B14-BCCA-50F03E6B8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27629E38-AE53-BED3-9ACC-D7D7C4B67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F494-39DD-4337-816B-E6443FC699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770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C78987-2051-F67B-9762-D5445283D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FACEBE74-ED10-EE4F-4F20-71B28D69A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B60E-902E-462E-A308-DD81FB550303}" type="datetimeFigureOut">
              <a:rPr lang="ru-RU" smtClean="0"/>
              <a:pPr/>
              <a:t>07.08.2024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40DCB9D2-4D02-AF10-6805-3820DB8A3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5D9164D-C0BF-5115-7E9F-EE5F241B6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F494-39DD-4337-816B-E6443FC699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0576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33E13E39-F63D-C880-A4A4-5A86139BD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B60E-902E-462E-A308-DD81FB550303}" type="datetimeFigureOut">
              <a:rPr lang="ru-RU" smtClean="0"/>
              <a:pPr/>
              <a:t>07.08.2024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1C55D989-C3CD-7002-B61C-E95F6901D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2197EB3-2AB3-DE2D-E982-E40419F09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F494-39DD-4337-816B-E6443FC699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7547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CE13F99-7500-A4AE-4A13-42E5E3BB1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8656C52-555E-ACAA-B2C9-0FD4940EE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76DBDAA0-2424-3138-B5E1-DE1A943BF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F5DECC7-CCAB-C782-E79E-90300B3AE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B60E-902E-462E-A308-DD81FB550303}" type="datetimeFigureOut">
              <a:rPr lang="ru-RU" smtClean="0"/>
              <a:pPr/>
              <a:t>07.08.2024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958446C-378A-4F07-2412-6A334446A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10E3DA6-B9D1-11D6-6036-114C01EE2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F494-39DD-4337-816B-E6443FC699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901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991098B-34AD-88F6-BC4D-26B36FADC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2DEB164-8C87-B40C-6F38-B0C72296A3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F670BC22-5F03-0142-1F11-8456BD6C90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633DB5B-12BA-3F8E-51C5-3CF085585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B60E-902E-462E-A308-DD81FB550303}" type="datetimeFigureOut">
              <a:rPr lang="ru-RU" smtClean="0"/>
              <a:pPr/>
              <a:t>07.08.2024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20C3D8E-B079-DCEB-4B9D-BA4644F7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0C0D690-0A9C-0635-B332-703C5F943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F494-39DD-4337-816B-E6443FC699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18516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2F999E1-99AF-1C1B-2A4D-01BF1B42D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AC3295F-F642-2BC1-7496-D3A8FB140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258941E-7621-D7C5-36C1-00E1CCF09D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AB60E-902E-462E-A308-DD81FB550303}" type="datetimeFigureOut">
              <a:rPr lang="ru-RU" smtClean="0"/>
              <a:pPr/>
              <a:t>07.08.2024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AE80673-4BDC-BAAB-BB9F-40EDA44861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24312C7-AB36-9739-D153-E627D80531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CF494-39DD-4337-816B-E6443FC699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6656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log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="" xmlns:a16="http://schemas.microsoft.com/office/drawing/2014/main" id="{4C97A0B4-CD67-9826-DDA6-3CE9A124A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A92FB341-A2FD-F863-A3C9-77CB9D6505E5}"/>
              </a:ext>
            </a:extLst>
          </p:cNvPr>
          <p:cNvCxnSpPr>
            <a:cxnSpLocks/>
          </p:cNvCxnSpPr>
          <p:nvPr/>
        </p:nvCxnSpPr>
        <p:spPr>
          <a:xfrm>
            <a:off x="266341" y="595223"/>
            <a:ext cx="11577092" cy="0"/>
          </a:xfrm>
          <a:prstGeom prst="line">
            <a:avLst/>
          </a:prstGeom>
          <a:ln w="12700">
            <a:solidFill>
              <a:srgbClr val="FF9E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02135" y="115329"/>
            <a:ext cx="87347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6360" defTabSz="914400">
              <a:spcBef>
                <a:spcPts val="975"/>
              </a:spcBef>
              <a:defRPr/>
            </a:pPr>
            <a:r>
              <a:rPr lang="ru-RU" sz="2800" b="1" dirty="0" smtClean="0">
                <a:ea typeface="Hyundai Sans Head" pitchFamily="34" charset="0"/>
              </a:rPr>
              <a:t>Анкета </a:t>
            </a:r>
            <a:r>
              <a:rPr lang="ru-RU" sz="2800" b="1" dirty="0" smtClean="0">
                <a:ea typeface="Hyundai Sans Head" pitchFamily="34" charset="0"/>
              </a:rPr>
              <a:t>кандидата в дилеры</a:t>
            </a:r>
            <a:r>
              <a:rPr lang="en-US" sz="2800" b="1" dirty="0" smtClean="0">
                <a:ea typeface="Hyundai Sans Head" pitchFamily="34" charset="0"/>
              </a:rPr>
              <a:t> </a:t>
            </a:r>
            <a:r>
              <a:rPr lang="ru-RU" sz="2800" b="1" dirty="0" smtClean="0">
                <a:ea typeface="Hyundai Sans Head" pitchFamily="34" charset="0"/>
                <a:cs typeface="Calibri"/>
              </a:rPr>
              <a:t>АМБЕРАВТО</a:t>
            </a:r>
            <a:endParaRPr lang="en-US" sz="2800" b="1" dirty="0">
              <a:ea typeface="Hyundai Sans Head" pitchFamily="34" charset="0"/>
              <a:cs typeface="Calibri"/>
            </a:endParaRPr>
          </a:p>
        </p:txBody>
      </p:sp>
      <p:graphicFrame>
        <p:nvGraphicFramePr>
          <p:cNvPr id="7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99638969"/>
              </p:ext>
            </p:extLst>
          </p:nvPr>
        </p:nvGraphicFramePr>
        <p:xfrm>
          <a:off x="370366" y="2636912"/>
          <a:ext cx="11327364" cy="19442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93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0780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64697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425"/>
                        </a:spcBef>
                      </a:pPr>
                      <a:r>
                        <a:rPr sz="2400" b="1" spc="-10" dirty="0" err="1" smtClean="0">
                          <a:solidFill>
                            <a:schemeClr val="bg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Компания</a:t>
                      </a:r>
                      <a:endParaRPr sz="2400" b="1" dirty="0">
                        <a:solidFill>
                          <a:schemeClr val="bg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10665" marR="443230" indent="-105791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endParaRPr sz="24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6521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2400" b="1" spc="-25" dirty="0" err="1" smtClean="0">
                          <a:solidFill>
                            <a:schemeClr val="bg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Город</a:t>
                      </a:r>
                      <a:endParaRPr sz="2400" b="1" dirty="0">
                        <a:solidFill>
                          <a:schemeClr val="bg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endParaRPr sz="24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2998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2400" b="1" spc="-5" dirty="0" err="1" smtClean="0">
                          <a:solidFill>
                            <a:schemeClr val="bg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Дата</a:t>
                      </a:r>
                      <a:endParaRPr sz="2400" b="1" dirty="0">
                        <a:solidFill>
                          <a:schemeClr val="bg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endParaRPr sz="24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10993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="" xmlns:a16="http://schemas.microsoft.com/office/drawing/2014/main" id="{4C97A0B4-CD67-9826-DDA6-3CE9A124A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A92FB341-A2FD-F863-A3C9-77CB9D6505E5}"/>
              </a:ext>
            </a:extLst>
          </p:cNvPr>
          <p:cNvCxnSpPr>
            <a:cxnSpLocks/>
          </p:cNvCxnSpPr>
          <p:nvPr/>
        </p:nvCxnSpPr>
        <p:spPr>
          <a:xfrm>
            <a:off x="266341" y="595223"/>
            <a:ext cx="11577092" cy="0"/>
          </a:xfrm>
          <a:prstGeom prst="line">
            <a:avLst/>
          </a:prstGeom>
          <a:ln w="12700">
            <a:solidFill>
              <a:srgbClr val="FF9E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bject 2"/>
          <p:cNvSpPr txBox="1"/>
          <p:nvPr/>
        </p:nvSpPr>
        <p:spPr>
          <a:xfrm>
            <a:off x="265982" y="188992"/>
            <a:ext cx="7128792" cy="3638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>
              <a:lnSpc>
                <a:spcPct val="102000"/>
              </a:lnSpc>
            </a:pPr>
            <a:r>
              <a:rPr lang="ru-RU" sz="2400" b="1" dirty="0" smtClean="0">
                <a:ea typeface="Hyundai Sans Head" pitchFamily="34" charset="0"/>
              </a:rPr>
              <a:t>Карта города / География</a:t>
            </a:r>
            <a:endParaRPr lang="ru-RU" sz="2400" b="1" dirty="0">
              <a:ea typeface="Hyundai Sans Head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AF12CFF-5292-493B-BE6E-56C6477DB9CA}"/>
              </a:ext>
            </a:extLst>
          </p:cNvPr>
          <p:cNvSpPr/>
          <p:nvPr/>
        </p:nvSpPr>
        <p:spPr>
          <a:xfrm>
            <a:off x="576648" y="797364"/>
            <a:ext cx="10906897" cy="144016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ysClr val="windowText" lastClr="000000"/>
                </a:solidFill>
              </a:rPr>
              <a:t>Вставьте карту города вместе со следующими пояснениями:</a:t>
            </a:r>
          </a:p>
          <a:p>
            <a:pPr algn="ctr"/>
            <a:endParaRPr lang="ru-RU" sz="1600" b="1" dirty="0">
              <a:solidFill>
                <a:sysClr val="windowText" lastClr="000000"/>
              </a:solidFill>
            </a:endParaRP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ysClr val="windowText" lastClr="000000"/>
                </a:solidFill>
              </a:rPr>
              <a:t>Отметка точкой предложения на карте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ysClr val="windowText" lastClr="000000"/>
                </a:solidFill>
              </a:rPr>
              <a:t>Расположение иных брендов в городе / дилерских деревень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ysClr val="windowText" lastClr="000000"/>
                </a:solidFill>
              </a:rPr>
              <a:t>Основные генераторы клиентского трафика / торговые локации / Аэропорт / ЖД Вокзал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26090" y="2322680"/>
            <a:ext cx="6430731" cy="3840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 rot="20002512">
            <a:off x="3802477" y="3899541"/>
            <a:ext cx="3767804" cy="535798"/>
          </a:xfrm>
          <a:prstGeom prst="rect">
            <a:avLst/>
          </a:prstGeom>
          <a:solidFill>
            <a:srgbClr val="FF9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Пример</a:t>
            </a:r>
          </a:p>
        </p:txBody>
      </p:sp>
    </p:spTree>
    <p:extLst>
      <p:ext uri="{BB962C8B-B14F-4D97-AF65-F5344CB8AC3E}">
        <p14:creationId xmlns="" xmlns:p14="http://schemas.microsoft.com/office/powerpoint/2010/main" val="4110993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="" xmlns:a16="http://schemas.microsoft.com/office/drawing/2014/main" id="{4C97A0B4-CD67-9826-DDA6-3CE9A124A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A92FB341-A2FD-F863-A3C9-77CB9D6505E5}"/>
              </a:ext>
            </a:extLst>
          </p:cNvPr>
          <p:cNvCxnSpPr>
            <a:cxnSpLocks/>
          </p:cNvCxnSpPr>
          <p:nvPr/>
        </p:nvCxnSpPr>
        <p:spPr>
          <a:xfrm>
            <a:off x="266341" y="595223"/>
            <a:ext cx="11577092" cy="0"/>
          </a:xfrm>
          <a:prstGeom prst="line">
            <a:avLst/>
          </a:prstGeom>
          <a:ln w="12700">
            <a:solidFill>
              <a:srgbClr val="FF9E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bject 2"/>
          <p:cNvSpPr txBox="1"/>
          <p:nvPr/>
        </p:nvSpPr>
        <p:spPr>
          <a:xfrm>
            <a:off x="265982" y="188992"/>
            <a:ext cx="7128792" cy="3767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>
              <a:lnSpc>
                <a:spcPct val="102000"/>
              </a:lnSpc>
            </a:pPr>
            <a:r>
              <a:rPr lang="ru-RU" sz="2400" b="1" dirty="0" smtClean="0">
                <a:ea typeface="Hyundai Sans Head" pitchFamily="34" charset="0"/>
              </a:rPr>
              <a:t>Детальная карта района расположения ДЦ</a:t>
            </a:r>
            <a:endParaRPr lang="ru-RU" sz="2400" b="1" dirty="0">
              <a:ea typeface="Hyundai Sans Head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AF12CFF-5292-493B-BE6E-56C6477DB9CA}"/>
              </a:ext>
            </a:extLst>
          </p:cNvPr>
          <p:cNvSpPr/>
          <p:nvPr/>
        </p:nvSpPr>
        <p:spPr>
          <a:xfrm>
            <a:off x="576648" y="797364"/>
            <a:ext cx="10906897" cy="144016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ysClr val="windowText" lastClr="000000"/>
                </a:solidFill>
              </a:rPr>
              <a:t>Вставьте карту </a:t>
            </a:r>
            <a:r>
              <a:rPr lang="ru-RU" sz="1600" b="1" dirty="0" smtClean="0">
                <a:solidFill>
                  <a:sysClr val="windowText" lastClr="000000"/>
                </a:solidFill>
              </a:rPr>
              <a:t>района расположения ДЦ </a:t>
            </a:r>
            <a:r>
              <a:rPr lang="ru-RU" sz="1600" b="1" dirty="0">
                <a:solidFill>
                  <a:sysClr val="windowText" lastClr="000000"/>
                </a:solidFill>
              </a:rPr>
              <a:t>со следующими пояснениями:</a:t>
            </a:r>
          </a:p>
          <a:p>
            <a:pPr algn="ctr"/>
            <a:endParaRPr lang="ru-RU" sz="1600" b="1" dirty="0">
              <a:solidFill>
                <a:sysClr val="windowText" lastClr="000000"/>
              </a:solidFill>
            </a:endParaRP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ysClr val="windowText" lastClr="000000"/>
                </a:solidFill>
              </a:rPr>
              <a:t>Отметка </a:t>
            </a:r>
            <a:r>
              <a:rPr lang="ru-RU" sz="1400" dirty="0" smtClean="0">
                <a:solidFill>
                  <a:sysClr val="windowText" lastClr="000000"/>
                </a:solidFill>
              </a:rPr>
              <a:t>предложения ДЦ </a:t>
            </a:r>
            <a:r>
              <a:rPr lang="ru-RU" sz="1400" dirty="0">
                <a:solidFill>
                  <a:sysClr val="windowText" lastClr="000000"/>
                </a:solidFill>
              </a:rPr>
              <a:t>на карте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ysClr val="windowText" lastClr="000000"/>
                </a:solidFill>
              </a:rPr>
              <a:t>Расположение иных брендов </a:t>
            </a:r>
            <a:r>
              <a:rPr lang="ru-RU" sz="1400" dirty="0" smtClean="0">
                <a:solidFill>
                  <a:sysClr val="windowText" lastClr="000000"/>
                </a:solidFill>
              </a:rPr>
              <a:t>рядом в районе</a:t>
            </a:r>
            <a:endParaRPr lang="ru-RU" sz="1400" dirty="0">
              <a:solidFill>
                <a:sysClr val="windowText" lastClr="000000"/>
              </a:solidFill>
            </a:endParaRP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ysClr val="windowText" lastClr="000000"/>
                </a:solidFill>
              </a:rPr>
              <a:t>Основные генераторы клиентского трафика / торговые локации / Аэропорт / ЖД Вокзал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3210398" y="2996878"/>
            <a:ext cx="4976898" cy="3115597"/>
            <a:chOff x="3210398" y="2996878"/>
            <a:chExt cx="4976898" cy="3115597"/>
          </a:xfrm>
        </p:grpSpPr>
        <p:pic>
          <p:nvPicPr>
            <p:cNvPr id="4" name="Рисунок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0398" y="2996878"/>
              <a:ext cx="4976898" cy="3115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Прямоугольник 6"/>
            <p:cNvSpPr/>
            <p:nvPr/>
          </p:nvSpPr>
          <p:spPr>
            <a:xfrm rot="20002512">
              <a:off x="4908577" y="3144799"/>
              <a:ext cx="2825949" cy="535798"/>
            </a:xfrm>
            <a:prstGeom prst="rect">
              <a:avLst/>
            </a:prstGeom>
            <a:solidFill>
              <a:srgbClr val="FF9E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Пример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4110993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="" xmlns:a16="http://schemas.microsoft.com/office/drawing/2014/main" id="{4C97A0B4-CD67-9826-DDA6-3CE9A124A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A92FB341-A2FD-F863-A3C9-77CB9D6505E5}"/>
              </a:ext>
            </a:extLst>
          </p:cNvPr>
          <p:cNvCxnSpPr>
            <a:cxnSpLocks/>
          </p:cNvCxnSpPr>
          <p:nvPr/>
        </p:nvCxnSpPr>
        <p:spPr>
          <a:xfrm>
            <a:off x="266341" y="595223"/>
            <a:ext cx="11577092" cy="0"/>
          </a:xfrm>
          <a:prstGeom prst="line">
            <a:avLst/>
          </a:prstGeom>
          <a:ln w="12700">
            <a:solidFill>
              <a:srgbClr val="FF9E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bject 2"/>
          <p:cNvSpPr txBox="1"/>
          <p:nvPr/>
        </p:nvSpPr>
        <p:spPr>
          <a:xfrm>
            <a:off x="267160" y="204059"/>
            <a:ext cx="7128792" cy="3638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>
              <a:lnSpc>
                <a:spcPct val="102000"/>
              </a:lnSpc>
            </a:pPr>
            <a:r>
              <a:rPr lang="ru-RU" sz="2400" b="1" dirty="0">
                <a:ea typeface="Hyundai Sans Head" pitchFamily="34" charset="0"/>
              </a:rPr>
              <a:t>Список необходимых документов</a:t>
            </a:r>
          </a:p>
        </p:txBody>
      </p:sp>
      <p:sp>
        <p:nvSpPr>
          <p:cNvPr id="4" name="object 3"/>
          <p:cNvSpPr txBox="1"/>
          <p:nvPr/>
        </p:nvSpPr>
        <p:spPr>
          <a:xfrm>
            <a:off x="302723" y="952178"/>
            <a:ext cx="11510335" cy="40446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7470" lvl="0" algn="just">
              <a:spcBef>
                <a:spcPts val="140"/>
              </a:spcBef>
            </a:pPr>
            <a:r>
              <a:rPr lang="en-US" sz="1400" dirty="0" smtClean="0">
                <a:ea typeface="Hyundai Sans Head" pitchFamily="34" charset="0"/>
                <a:cs typeface="Calibri"/>
              </a:rPr>
              <a:t>1. C</a:t>
            </a:r>
            <a:r>
              <a:rPr lang="ru-RU" sz="1400" dirty="0" err="1" smtClean="0">
                <a:ea typeface="Hyundai Sans Head" pitchFamily="34" charset="0"/>
                <a:cs typeface="Calibri"/>
              </a:rPr>
              <a:t>видетельство</a:t>
            </a:r>
            <a:r>
              <a:rPr lang="ru-RU" sz="1400" dirty="0" smtClean="0">
                <a:ea typeface="Hyundai Sans Head" pitchFamily="34" charset="0"/>
                <a:cs typeface="Calibri"/>
              </a:rPr>
              <a:t> </a:t>
            </a:r>
            <a:r>
              <a:rPr lang="ru-RU" sz="1400" dirty="0">
                <a:ea typeface="Hyundai Sans Head" pitchFamily="34" charset="0"/>
                <a:cs typeface="Calibri"/>
              </a:rPr>
              <a:t>о регистрации</a:t>
            </a:r>
            <a:r>
              <a:rPr lang="ru-RU" sz="1400" dirty="0" smtClean="0">
                <a:ea typeface="Hyundai Sans Head" pitchFamily="34" charset="0"/>
                <a:cs typeface="Calibri"/>
              </a:rPr>
              <a:t>;</a:t>
            </a:r>
            <a:endParaRPr lang="ru-RU" sz="1400" dirty="0">
              <a:ea typeface="Hyundai Sans Head" pitchFamily="34" charset="0"/>
              <a:cs typeface="Calibri"/>
            </a:endParaRPr>
          </a:p>
          <a:p>
            <a:pPr marL="77470" lvl="0" algn="just">
              <a:spcBef>
                <a:spcPts val="140"/>
              </a:spcBef>
            </a:pPr>
            <a:r>
              <a:rPr lang="en-US" sz="1400" dirty="0" smtClean="0">
                <a:ea typeface="Hyundai Sans Head" pitchFamily="34" charset="0"/>
                <a:cs typeface="Calibri"/>
              </a:rPr>
              <a:t>2. </a:t>
            </a:r>
            <a:r>
              <a:rPr lang="en-US" sz="1400" dirty="0">
                <a:ea typeface="Hyundai Sans Head" pitchFamily="34" charset="0"/>
                <a:cs typeface="Calibri"/>
              </a:rPr>
              <a:t>C</a:t>
            </a:r>
            <a:r>
              <a:rPr lang="ru-RU" sz="1400" dirty="0" err="1" smtClean="0">
                <a:ea typeface="Hyundai Sans Head" pitchFamily="34" charset="0"/>
                <a:cs typeface="Calibri"/>
              </a:rPr>
              <a:t>видетельство</a:t>
            </a:r>
            <a:r>
              <a:rPr lang="ru-RU" sz="1400" dirty="0" smtClean="0">
                <a:ea typeface="Hyundai Sans Head" pitchFamily="34" charset="0"/>
                <a:cs typeface="Calibri"/>
              </a:rPr>
              <a:t> </a:t>
            </a:r>
            <a:r>
              <a:rPr lang="ru-RU" sz="1400" dirty="0">
                <a:ea typeface="Hyundai Sans Head" pitchFamily="34" charset="0"/>
                <a:cs typeface="Calibri"/>
              </a:rPr>
              <a:t>о постановке на налоговый учет</a:t>
            </a:r>
            <a:r>
              <a:rPr lang="ru-RU" sz="1400" dirty="0" smtClean="0">
                <a:ea typeface="Hyundai Sans Head" pitchFamily="34" charset="0"/>
                <a:cs typeface="Calibri"/>
              </a:rPr>
              <a:t>;</a:t>
            </a:r>
            <a:endParaRPr lang="ru-RU" sz="1400" dirty="0">
              <a:ea typeface="Hyundai Sans Head" pitchFamily="34" charset="0"/>
              <a:cs typeface="Calibri"/>
            </a:endParaRPr>
          </a:p>
          <a:p>
            <a:pPr marL="77470" lvl="0" algn="just">
              <a:spcBef>
                <a:spcPts val="140"/>
              </a:spcBef>
            </a:pPr>
            <a:r>
              <a:rPr lang="en-US" sz="1400" dirty="0" smtClean="0">
                <a:ea typeface="Hyundai Sans Head" pitchFamily="34" charset="0"/>
                <a:cs typeface="Calibri"/>
              </a:rPr>
              <a:t>3. </a:t>
            </a:r>
            <a:r>
              <a:rPr lang="ru-RU" sz="1400" dirty="0" smtClean="0">
                <a:ea typeface="Hyundai Sans Head" pitchFamily="34" charset="0"/>
                <a:cs typeface="Calibri"/>
              </a:rPr>
              <a:t>Устав;</a:t>
            </a:r>
            <a:endParaRPr lang="ru-RU" sz="1400" dirty="0">
              <a:ea typeface="Hyundai Sans Head" pitchFamily="34" charset="0"/>
              <a:cs typeface="Calibri"/>
            </a:endParaRPr>
          </a:p>
          <a:p>
            <a:pPr marL="77470" lvl="0" algn="just">
              <a:spcBef>
                <a:spcPts val="140"/>
              </a:spcBef>
            </a:pPr>
            <a:r>
              <a:rPr lang="ru-RU" sz="1400" dirty="0" smtClean="0">
                <a:ea typeface="Hyundai Sans Head" pitchFamily="34" charset="0"/>
                <a:cs typeface="Calibri"/>
              </a:rPr>
              <a:t>4. Информационное </a:t>
            </a:r>
            <a:r>
              <a:rPr lang="ru-RU" sz="1400" dirty="0">
                <a:ea typeface="Hyundai Sans Head" pitchFamily="34" charset="0"/>
                <a:cs typeface="Calibri"/>
              </a:rPr>
              <a:t>письмо Росстата (</a:t>
            </a:r>
            <a:r>
              <a:rPr lang="ru-RU" sz="1400" dirty="0" smtClean="0">
                <a:ea typeface="Hyundai Sans Head" pitchFamily="34" charset="0"/>
                <a:cs typeface="Calibri"/>
              </a:rPr>
              <a:t>коды)</a:t>
            </a:r>
            <a:r>
              <a:rPr lang="en-US" sz="1400" dirty="0" smtClean="0">
                <a:ea typeface="Hyundai Sans Head" pitchFamily="34" charset="0"/>
                <a:cs typeface="Calibri"/>
              </a:rPr>
              <a:t>;</a:t>
            </a:r>
            <a:endParaRPr lang="ru-RU" sz="1400" dirty="0">
              <a:ea typeface="Hyundai Sans Head" pitchFamily="34" charset="0"/>
              <a:cs typeface="Calibri"/>
            </a:endParaRPr>
          </a:p>
          <a:p>
            <a:pPr marL="77470" lvl="0" algn="just">
              <a:spcBef>
                <a:spcPts val="140"/>
              </a:spcBef>
            </a:pPr>
            <a:r>
              <a:rPr lang="ru-RU" sz="1400" dirty="0" smtClean="0">
                <a:ea typeface="Hyundai Sans Head" pitchFamily="34" charset="0"/>
                <a:cs typeface="Calibri"/>
              </a:rPr>
              <a:t>5. Документ</a:t>
            </a:r>
            <a:r>
              <a:rPr lang="ru-RU" sz="1400" dirty="0">
                <a:ea typeface="Hyundai Sans Head" pitchFamily="34" charset="0"/>
                <a:cs typeface="Calibri"/>
              </a:rPr>
              <a:t>, подтверждающий полномочия генерального директора (например, Решение участника, Протокол избрания);</a:t>
            </a:r>
          </a:p>
          <a:p>
            <a:pPr marL="77470" lvl="0" algn="just">
              <a:spcBef>
                <a:spcPts val="140"/>
              </a:spcBef>
            </a:pPr>
            <a:r>
              <a:rPr lang="ru-RU" sz="1400" dirty="0" smtClean="0">
                <a:ea typeface="Hyundai Sans Head" pitchFamily="34" charset="0"/>
                <a:cs typeface="Calibri"/>
              </a:rPr>
              <a:t>6. </a:t>
            </a:r>
            <a:r>
              <a:rPr lang="ru-RU" sz="1400" dirty="0">
                <a:ea typeface="Hyundai Sans Head" pitchFamily="34" charset="0"/>
                <a:cs typeface="Calibri"/>
              </a:rPr>
              <a:t>Д</a:t>
            </a:r>
            <a:r>
              <a:rPr lang="ru-RU" sz="1400" dirty="0" smtClean="0">
                <a:ea typeface="Hyundai Sans Head" pitchFamily="34" charset="0"/>
                <a:cs typeface="Calibri"/>
              </a:rPr>
              <a:t>оверенность</a:t>
            </a:r>
            <a:r>
              <a:rPr lang="ru-RU" sz="1400" dirty="0">
                <a:ea typeface="Hyundai Sans Head" pitchFamily="34" charset="0"/>
                <a:cs typeface="Calibri"/>
              </a:rPr>
              <a:t>, в случае подписания договора не генеральным директором;</a:t>
            </a:r>
          </a:p>
          <a:p>
            <a:pPr marL="77470" lvl="0" algn="just">
              <a:spcBef>
                <a:spcPts val="140"/>
              </a:spcBef>
            </a:pPr>
            <a:r>
              <a:rPr lang="ru-RU" sz="1400" dirty="0" smtClean="0">
                <a:ea typeface="Hyundai Sans Head" pitchFamily="34" charset="0"/>
                <a:cs typeface="Calibri"/>
              </a:rPr>
              <a:t>7. </a:t>
            </a:r>
            <a:r>
              <a:rPr lang="ru-RU" sz="1400" dirty="0">
                <a:ea typeface="Hyundai Sans Head" pitchFamily="34" charset="0"/>
                <a:cs typeface="Calibri"/>
              </a:rPr>
              <a:t>П</a:t>
            </a:r>
            <a:r>
              <a:rPr lang="ru-RU" sz="1400" dirty="0" smtClean="0">
                <a:ea typeface="Hyundai Sans Head" pitchFamily="34" charset="0"/>
                <a:cs typeface="Calibri"/>
              </a:rPr>
              <a:t>аспорт </a:t>
            </a:r>
            <a:r>
              <a:rPr lang="ru-RU" sz="1400" dirty="0">
                <a:ea typeface="Hyundai Sans Head" pitchFamily="34" charset="0"/>
                <a:cs typeface="Calibri"/>
              </a:rPr>
              <a:t>генерального директора (страницы с фото и регистрацией);</a:t>
            </a:r>
          </a:p>
          <a:p>
            <a:pPr marL="77470" lvl="0" algn="just">
              <a:spcBef>
                <a:spcPts val="140"/>
              </a:spcBef>
            </a:pPr>
            <a:r>
              <a:rPr lang="ru-RU" sz="1400" dirty="0" smtClean="0">
                <a:ea typeface="Hyundai Sans Head" pitchFamily="34" charset="0"/>
                <a:cs typeface="Calibri"/>
              </a:rPr>
              <a:t>8. </a:t>
            </a:r>
            <a:r>
              <a:rPr lang="ru-RU" sz="1400" dirty="0">
                <a:ea typeface="Hyundai Sans Head" pitchFamily="34" charset="0"/>
                <a:cs typeface="Calibri"/>
              </a:rPr>
              <a:t>В</a:t>
            </a:r>
            <a:r>
              <a:rPr lang="ru-RU" sz="1400" dirty="0" smtClean="0">
                <a:ea typeface="Hyundai Sans Head" pitchFamily="34" charset="0"/>
                <a:cs typeface="Calibri"/>
              </a:rPr>
              <a:t>ыписка </a:t>
            </a:r>
            <a:r>
              <a:rPr lang="ru-RU" sz="1400" dirty="0">
                <a:ea typeface="Hyundai Sans Head" pitchFamily="34" charset="0"/>
                <a:cs typeface="Calibri"/>
              </a:rPr>
              <a:t>из ЕГРЮЛ (оригинал или копия с ЭЦП с сайта </a:t>
            </a:r>
            <a:r>
              <a:rPr lang="en-US" sz="1400" dirty="0">
                <a:ea typeface="Hyundai Sans Head" pitchFamily="34" charset="0"/>
                <a:cs typeface="Calibri"/>
                <a:hlinkClick r:id="rId3"/>
              </a:rPr>
              <a:t>www</a:t>
            </a:r>
            <a:r>
              <a:rPr lang="ru-RU" sz="1400" dirty="0">
                <a:ea typeface="Hyundai Sans Head" pitchFamily="34" charset="0"/>
                <a:cs typeface="Calibri"/>
                <a:hlinkClick r:id="rId3"/>
              </a:rPr>
              <a:t>.</a:t>
            </a:r>
            <a:r>
              <a:rPr lang="en-US" sz="1400" dirty="0" err="1">
                <a:ea typeface="Hyundai Sans Head" pitchFamily="34" charset="0"/>
                <a:cs typeface="Calibri"/>
                <a:hlinkClick r:id="rId3"/>
              </a:rPr>
              <a:t>nalog</a:t>
            </a:r>
            <a:r>
              <a:rPr lang="ru-RU" sz="1400" dirty="0">
                <a:ea typeface="Hyundai Sans Head" pitchFamily="34" charset="0"/>
                <a:cs typeface="Calibri"/>
                <a:hlinkClick r:id="rId3"/>
              </a:rPr>
              <a:t>.</a:t>
            </a:r>
            <a:r>
              <a:rPr lang="en-US" sz="1400" dirty="0" err="1">
                <a:ea typeface="Hyundai Sans Head" pitchFamily="34" charset="0"/>
                <a:cs typeface="Calibri"/>
                <a:hlinkClick r:id="rId3"/>
              </a:rPr>
              <a:t>ru</a:t>
            </a:r>
            <a:r>
              <a:rPr lang="en-US" sz="1400" dirty="0">
                <a:ea typeface="Hyundai Sans Head" pitchFamily="34" charset="0"/>
                <a:cs typeface="Calibri"/>
              </a:rPr>
              <a:t> </a:t>
            </a:r>
            <a:r>
              <a:rPr lang="ru-RU" sz="1400" dirty="0">
                <a:ea typeface="Hyundai Sans Head" pitchFamily="34" charset="0"/>
                <a:cs typeface="Calibri"/>
              </a:rPr>
              <a:t>давностью не позднее 30 дней);</a:t>
            </a:r>
          </a:p>
          <a:p>
            <a:pPr marL="77470" lvl="0" algn="just">
              <a:spcBef>
                <a:spcPts val="140"/>
              </a:spcBef>
            </a:pPr>
            <a:r>
              <a:rPr lang="ru-RU" sz="1400" dirty="0" smtClean="0">
                <a:ea typeface="Hyundai Sans Head" pitchFamily="34" charset="0"/>
                <a:cs typeface="Calibri"/>
              </a:rPr>
              <a:t>9. </a:t>
            </a:r>
            <a:r>
              <a:rPr lang="ru-RU" sz="1400" dirty="0">
                <a:ea typeface="Hyundai Sans Head" pitchFamily="34" charset="0"/>
                <a:cs typeface="Calibri"/>
              </a:rPr>
              <a:t>С</a:t>
            </a:r>
            <a:r>
              <a:rPr lang="ru-RU" sz="1400" dirty="0" smtClean="0">
                <a:ea typeface="Hyundai Sans Head" pitchFamily="34" charset="0"/>
                <a:cs typeface="Calibri"/>
              </a:rPr>
              <a:t>видетельства </a:t>
            </a:r>
            <a:r>
              <a:rPr lang="ru-RU" sz="1400" dirty="0">
                <a:ea typeface="Hyundai Sans Head" pitchFamily="34" charset="0"/>
                <a:cs typeface="Calibri"/>
              </a:rPr>
              <a:t>или листы записи о регистрации изменений в учредительных документах или ЕГРЮЛ; </a:t>
            </a:r>
          </a:p>
          <a:p>
            <a:pPr marL="77470" lvl="0" algn="just">
              <a:spcBef>
                <a:spcPts val="140"/>
              </a:spcBef>
            </a:pPr>
            <a:r>
              <a:rPr lang="ru-RU" sz="1400" dirty="0" smtClean="0">
                <a:ea typeface="Hyundai Sans Head" pitchFamily="34" charset="0"/>
                <a:cs typeface="Calibri"/>
              </a:rPr>
              <a:t>10. </a:t>
            </a:r>
            <a:r>
              <a:rPr lang="ru-RU" sz="1400" dirty="0">
                <a:ea typeface="Hyundai Sans Head" pitchFamily="34" charset="0"/>
                <a:cs typeface="Calibri"/>
              </a:rPr>
              <a:t>Д</a:t>
            </a:r>
            <a:r>
              <a:rPr lang="ru-RU" sz="1400" dirty="0" smtClean="0">
                <a:ea typeface="Hyundai Sans Head" pitchFamily="34" charset="0"/>
                <a:cs typeface="Calibri"/>
              </a:rPr>
              <a:t>окументы</a:t>
            </a:r>
            <a:r>
              <a:rPr lang="ru-RU" sz="1400" dirty="0">
                <a:ea typeface="Hyundai Sans Head" pitchFamily="34" charset="0"/>
                <a:cs typeface="Calibri"/>
              </a:rPr>
              <a:t>, подтверждающие владение земельным участком и помещением, на территории которых расположен </a:t>
            </a:r>
            <a:r>
              <a:rPr lang="ru-RU" sz="1400" dirty="0" smtClean="0">
                <a:ea typeface="Hyundai Sans Head" pitchFamily="34" charset="0"/>
                <a:cs typeface="Calibri"/>
              </a:rPr>
              <a:t> дилерский </a:t>
            </a:r>
            <a:r>
              <a:rPr lang="ru-RU" sz="1400" dirty="0">
                <a:ea typeface="Hyundai Sans Head" pitchFamily="34" charset="0"/>
                <a:cs typeface="Calibri"/>
              </a:rPr>
              <a:t>центр (например, Свидетельство на право собственности, договор аренды и т.д.)</a:t>
            </a:r>
          </a:p>
          <a:p>
            <a:pPr marL="77470" lvl="0" algn="just">
              <a:spcBef>
                <a:spcPts val="140"/>
              </a:spcBef>
            </a:pPr>
            <a:r>
              <a:rPr lang="ru-RU" sz="1400" dirty="0" smtClean="0">
                <a:ea typeface="Hyundai Sans Head" pitchFamily="34" charset="0"/>
                <a:cs typeface="Calibri"/>
              </a:rPr>
              <a:t>11. </a:t>
            </a:r>
            <a:r>
              <a:rPr lang="ru-RU" sz="1400" dirty="0">
                <a:ea typeface="Hyundai Sans Head" pitchFamily="34" charset="0"/>
                <a:cs typeface="Calibri"/>
              </a:rPr>
              <a:t>Б</a:t>
            </a:r>
            <a:r>
              <a:rPr lang="ru-RU" sz="1400" dirty="0" smtClean="0">
                <a:ea typeface="Hyundai Sans Head" pitchFamily="34" charset="0"/>
                <a:cs typeface="Calibri"/>
              </a:rPr>
              <a:t>ухгалтерский </a:t>
            </a:r>
            <a:r>
              <a:rPr lang="ru-RU" sz="1400" dirty="0">
                <a:ea typeface="Hyundai Sans Head" pitchFamily="34" charset="0"/>
                <a:cs typeface="Calibri"/>
              </a:rPr>
              <a:t>баланс, отчет о прибылях и убытках (формы №№ 1, 2) за последний отчетный период;</a:t>
            </a:r>
          </a:p>
          <a:p>
            <a:pPr marL="77470" lvl="0" algn="just">
              <a:spcBef>
                <a:spcPts val="140"/>
              </a:spcBef>
            </a:pPr>
            <a:r>
              <a:rPr lang="ru-RU" sz="1400" dirty="0" smtClean="0">
                <a:ea typeface="Hyundai Sans Head" pitchFamily="34" charset="0"/>
                <a:cs typeface="Calibri"/>
              </a:rPr>
              <a:t>12. Налоговая </a:t>
            </a:r>
            <a:r>
              <a:rPr lang="ru-RU" sz="1400" dirty="0">
                <a:ea typeface="Hyundai Sans Head" pitchFamily="34" charset="0"/>
                <a:cs typeface="Calibri"/>
              </a:rPr>
              <a:t>декларация по налогу на прибыль за последний отчетный (налоговый) период с отметкой налогового органа о принятии/уведомлением об отправке; </a:t>
            </a:r>
          </a:p>
          <a:p>
            <a:pPr marL="77470" lvl="0" algn="just">
              <a:spcBef>
                <a:spcPts val="140"/>
              </a:spcBef>
            </a:pPr>
            <a:r>
              <a:rPr lang="ru-RU" sz="1400" dirty="0" smtClean="0">
                <a:ea typeface="Hyundai Sans Head" pitchFamily="34" charset="0"/>
                <a:cs typeface="Calibri"/>
              </a:rPr>
              <a:t>13. Налоговая </a:t>
            </a:r>
            <a:r>
              <a:rPr lang="ru-RU" sz="1400" dirty="0">
                <a:ea typeface="Hyundai Sans Head" pitchFamily="34" charset="0"/>
                <a:cs typeface="Calibri"/>
              </a:rPr>
              <a:t>декларация по НДС за последний отчетный (налоговый) период с отметкой налогового органа о принятии/уведомлением об отправке;</a:t>
            </a:r>
          </a:p>
          <a:p>
            <a:pPr marL="77470" lvl="0" algn="just">
              <a:spcBef>
                <a:spcPts val="140"/>
              </a:spcBef>
            </a:pPr>
            <a:r>
              <a:rPr lang="ru-RU" sz="1400" dirty="0" smtClean="0">
                <a:ea typeface="Hyundai Sans Head" pitchFamily="34" charset="0"/>
                <a:cs typeface="Calibri"/>
              </a:rPr>
              <a:t>14. Сертификаты </a:t>
            </a:r>
            <a:r>
              <a:rPr lang="ru-RU" sz="1400" dirty="0">
                <a:ea typeface="Hyundai Sans Head" pitchFamily="34" charset="0"/>
                <a:cs typeface="Calibri"/>
              </a:rPr>
              <a:t>и лицензии на работы/услуги, подлежащие сертификации/ лицензированию.</a:t>
            </a:r>
          </a:p>
          <a:p>
            <a:pPr algn="just"/>
            <a:r>
              <a:rPr lang="ru-RU" sz="1400" dirty="0"/>
              <a:t> </a:t>
            </a:r>
          </a:p>
          <a:p>
            <a:pPr marL="256540" indent="-243840">
              <a:lnSpc>
                <a:spcPct val="100000"/>
              </a:lnSpc>
              <a:buAutoNum type="arabicPeriod"/>
              <a:tabLst>
                <a:tab pos="241300" algn="l"/>
              </a:tabLst>
            </a:pPr>
            <a:endParaRPr sz="1400" dirty="0">
              <a:ea typeface="Hyundai Sans Head" pitchFamily="34" charset="0"/>
              <a:cs typeface="Calibri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302723" y="5535484"/>
            <a:ext cx="11510335" cy="461665"/>
          </a:xfrm>
          <a:prstGeom prst="rect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txBody>
          <a:bodyPr vert="horz" wrap="square" lIns="0" tIns="17780" rIns="0" bIns="0" rtlCol="0" anchor="ctr">
            <a:spAutoFit/>
          </a:bodyPr>
          <a:lstStyle/>
          <a:p>
            <a:pPr marL="77470">
              <a:lnSpc>
                <a:spcPct val="100000"/>
              </a:lnSpc>
              <a:spcBef>
                <a:spcPts val="140"/>
              </a:spcBef>
            </a:pPr>
            <a:r>
              <a:rPr sz="1400" dirty="0">
                <a:ea typeface="Hyundai Sans Head" pitchFamily="34" charset="0"/>
                <a:cs typeface="Calibri"/>
              </a:rPr>
              <a:t>Ссылка на Яндекс диск с </a:t>
            </a:r>
            <a:r>
              <a:rPr sz="1400" dirty="0" err="1">
                <a:ea typeface="Hyundai Sans Head" pitchFamily="34" charset="0"/>
                <a:cs typeface="Calibri"/>
              </a:rPr>
              <a:t>документами</a:t>
            </a:r>
            <a:r>
              <a:rPr sz="1400" dirty="0" smtClean="0">
                <a:ea typeface="Hyundai Sans Head" pitchFamily="34" charset="0"/>
                <a:cs typeface="Calibri"/>
              </a:rPr>
              <a:t>:</a:t>
            </a:r>
            <a:endParaRPr lang="en-US" sz="1400" dirty="0" smtClean="0">
              <a:ea typeface="Hyundai Sans Head" pitchFamily="34" charset="0"/>
              <a:cs typeface="Calibri"/>
            </a:endParaRPr>
          </a:p>
          <a:p>
            <a:pPr marL="77470">
              <a:lnSpc>
                <a:spcPct val="100000"/>
              </a:lnSpc>
              <a:spcBef>
                <a:spcPts val="140"/>
              </a:spcBef>
            </a:pPr>
            <a:endParaRPr lang="en-US" sz="1400" dirty="0">
              <a:ea typeface="Hyundai Sans Head" pitchFamily="34" charset="0"/>
              <a:cs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0993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="" xmlns:a16="http://schemas.microsoft.com/office/drawing/2014/main" id="{4C97A0B4-CD67-9826-DDA6-3CE9A124A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A92FB341-A2FD-F863-A3C9-77CB9D6505E5}"/>
              </a:ext>
            </a:extLst>
          </p:cNvPr>
          <p:cNvCxnSpPr>
            <a:cxnSpLocks/>
          </p:cNvCxnSpPr>
          <p:nvPr/>
        </p:nvCxnSpPr>
        <p:spPr>
          <a:xfrm>
            <a:off x="266341" y="595223"/>
            <a:ext cx="11577092" cy="0"/>
          </a:xfrm>
          <a:prstGeom prst="line">
            <a:avLst/>
          </a:prstGeom>
          <a:ln w="12700">
            <a:solidFill>
              <a:srgbClr val="FF9E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467543" y="908720"/>
            <a:ext cx="11353753" cy="2608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050" b="1" dirty="0"/>
              <a:t>АНТИКОРРУПЦИОННАЯ ОГОВОРКА</a:t>
            </a:r>
            <a:endParaRPr lang="ru-RU" sz="1050" dirty="0"/>
          </a:p>
          <a:p>
            <a:r>
              <a:rPr lang="ru-RU" sz="900" dirty="0"/>
              <a:t>1. Стороны подтверждают, что они, их аффилированные лица, работники или посредники до подписания Договора, а также во время исполнения обязательств по Договору не выплачивают, не предлагают выплатить и не разрешают выплату каких-либо денежных средств или ценностей, прямо или косвенно, любым лицам для оказания влияния на действия или решения этих лиц с целью получить какие-либо неправомерные преимущества или иные неправомерные цели (в том числе в целях подписания Договора, получения скидок и др.).</a:t>
            </a:r>
          </a:p>
          <a:p>
            <a:r>
              <a:rPr lang="ru-RU" sz="900" dirty="0"/>
              <a:t>2. При исполнении своих обязательств по будущему Договору, Стороны, их аффилированные лица, работники или посредники не осуществляют действия, квалифицируемые применимым для целей Договора законодательством, как дача/получение взятки, коммерческий подкуп, а также действия, нарушающие требования применимого законодательства и международных актов о противодействии легализации (отмыванию) доходов, полученных преступным путем. </a:t>
            </a:r>
          </a:p>
          <a:p>
            <a:r>
              <a:rPr lang="ru-RU" sz="900" dirty="0"/>
              <a:t>3. Стороны соглашаются, что соблюдение предписаний настоящего раздела Анкеты является для Сторон существенным условием Договора, при неисполнении которого одной из Сторон соответственно другая Сторона имеет право отказаться от исполнения Договора в одностороннем внесудебном порядке.</a:t>
            </a:r>
          </a:p>
          <a:p>
            <a:r>
              <a:rPr lang="ru-RU" sz="900" dirty="0"/>
              <a:t>4. В случае возникновения у Стороны подозрений, что произошло или может произойти нарушение антикоррупционного законодательства Российской Федерации, соответствующая Сторона обязуется уведомить другую Сторону в письменной форме. В письменном уведомлении Сторона обязана сослаться на факты или предоставить материалы, достоверно подтверждающие или дающие основание предполагать, что произошло или может произойти нарушение антикоррупционного законодательства Российской Федерации.  </a:t>
            </a:r>
          </a:p>
          <a:p>
            <a:r>
              <a:rPr lang="ru-RU" sz="900" dirty="0"/>
              <a:t>5. Стороны также стремятся не допускать возникновения обстоятельств, при которых личная заинтересованность работника Стороны, работника аффилированного лица Стороны и/или работника контрагента Стороны может негативно повлиять на исполнение Договора и причинить ущерб интересам любой из Сторон (Конфликт интересов).</a:t>
            </a:r>
          </a:p>
          <a:p>
            <a:r>
              <a:rPr lang="ru-RU" sz="900" dirty="0"/>
              <a:t>6. Сторона, получившая уведомление о нарушении каких-либо положений, обязана рассмотреть уведомление и сообщить другой Стороне об итогах его рассмотрения в течение 3 (трех) рабочих дней с даты получения письменного уведомления. К письменному уведомлению приравнивается получение сообщений по адресам электронной почты, признаваемым для целей исполнения Договора.</a:t>
            </a:r>
          </a:p>
          <a:p>
            <a:r>
              <a:rPr lang="ru-RU" sz="900" dirty="0"/>
              <a:t>7. Стороны гарантируют осуществление надлежащего разбирательства по фактам нарушения положений раздела Договора с соблюдением принципов конфиденциальности и применение эффективных мер по предотвращению возможных конфликтных ситуаций. Стороны гарантируют отсутствие негативных последствий как для уведомившей Стороны в целом, так и для конкретных работников уведомившей Стороны, сообщивших о факте нарушений.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0784" y="4437112"/>
            <a:ext cx="8380794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Дата заполнения__________</a:t>
            </a:r>
          </a:p>
          <a:p>
            <a:endParaRPr lang="ru-RU" sz="1400" dirty="0"/>
          </a:p>
          <a:p>
            <a:r>
              <a:rPr lang="ru-RU" sz="1400" dirty="0"/>
              <a:t>Подпись уполномоченного лица__________</a:t>
            </a:r>
          </a:p>
          <a:p>
            <a:endParaRPr lang="ru-RU" sz="1400" dirty="0"/>
          </a:p>
          <a:p>
            <a:r>
              <a:rPr lang="ru-RU" sz="1400" dirty="0"/>
              <a:t>Печать</a:t>
            </a:r>
          </a:p>
          <a:p>
            <a:endParaRPr lang="ru-RU" sz="1400" dirty="0"/>
          </a:p>
          <a:p>
            <a:r>
              <a:rPr lang="ru-RU" sz="1100" b="1" dirty="0"/>
              <a:t>* Сканированная копия данной страницы должна быть приложена к заполненной заявке в формате </a:t>
            </a:r>
            <a:r>
              <a:rPr lang="en-US" sz="1100" b="1" dirty="0"/>
              <a:t>.</a:t>
            </a:r>
            <a:r>
              <a:rPr lang="en-US" sz="1100" b="1" dirty="0" err="1"/>
              <a:t>ppt</a:t>
            </a:r>
            <a:endParaRPr lang="ru-RU" sz="1100" b="1" dirty="0"/>
          </a:p>
        </p:txBody>
      </p:sp>
      <p:sp>
        <p:nvSpPr>
          <p:cNvPr id="6" name="object 2"/>
          <p:cNvSpPr txBox="1"/>
          <p:nvPr/>
        </p:nvSpPr>
        <p:spPr>
          <a:xfrm>
            <a:off x="267160" y="204059"/>
            <a:ext cx="7128792" cy="3767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>
              <a:lnSpc>
                <a:spcPct val="102000"/>
              </a:lnSpc>
            </a:pPr>
            <a:r>
              <a:rPr lang="ru-RU" sz="2400" b="1" dirty="0" smtClean="0">
                <a:ea typeface="Hyundai Sans Head" pitchFamily="34" charset="0"/>
              </a:rPr>
              <a:t>Заключительные положения*</a:t>
            </a:r>
            <a:endParaRPr lang="ru-RU" sz="2400" b="1" dirty="0">
              <a:ea typeface="Hyundai Sans Head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0993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="" xmlns:a16="http://schemas.microsoft.com/office/drawing/2014/main" id="{4C97A0B4-CD67-9826-DDA6-3CE9A124A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A92FB341-A2FD-F863-A3C9-77CB9D6505E5}"/>
              </a:ext>
            </a:extLst>
          </p:cNvPr>
          <p:cNvCxnSpPr>
            <a:cxnSpLocks/>
          </p:cNvCxnSpPr>
          <p:nvPr/>
        </p:nvCxnSpPr>
        <p:spPr>
          <a:xfrm>
            <a:off x="266341" y="595223"/>
            <a:ext cx="11577092" cy="0"/>
          </a:xfrm>
          <a:prstGeom prst="line">
            <a:avLst/>
          </a:prstGeom>
          <a:ln w="12700">
            <a:solidFill>
              <a:srgbClr val="FF9E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ject 2"/>
          <p:cNvSpPr txBox="1"/>
          <p:nvPr/>
        </p:nvSpPr>
        <p:spPr>
          <a:xfrm>
            <a:off x="299292" y="238407"/>
            <a:ext cx="7056784" cy="3323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</a:pPr>
            <a:r>
              <a:rPr sz="2400" b="1" dirty="0" err="1">
                <a:ea typeface="+mj-ea"/>
                <a:cs typeface="+mj-cs"/>
              </a:rPr>
              <a:t>Общая</a:t>
            </a:r>
            <a:r>
              <a:rPr sz="2400" b="1" dirty="0">
                <a:ea typeface="+mj-ea"/>
                <a:cs typeface="+mj-cs"/>
              </a:rPr>
              <a:t> информация о компании</a:t>
            </a: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20694251"/>
              </p:ext>
            </p:extLst>
          </p:nvPr>
        </p:nvGraphicFramePr>
        <p:xfrm>
          <a:off x="343720" y="1021110"/>
          <a:ext cx="11345772" cy="47919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042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2749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2214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074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1116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0992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61985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4945">
                <a:tc row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b="1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7E7E7E"/>
                      </a:solidFill>
                      <a:prstDash val="solid"/>
                    </a:lnR>
                    <a:lnT w="25907">
                      <a:solidFill>
                        <a:srgbClr val="ADADAD"/>
                      </a:solidFill>
                      <a:prstDash val="solid"/>
                    </a:lnT>
                  </a:tcPr>
                </a:tc>
                <a:tc gridSpan="7">
                  <a:txBody>
                    <a:bodyPr/>
                    <a:lstStyle/>
                    <a:p>
                      <a:pPr marL="1588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lang="ru-RU" sz="1800" b="1" kern="1200" spc="-5" baseline="0" dirty="0" smtClean="0">
                          <a:solidFill>
                            <a:schemeClr val="bg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Контактная </a:t>
                      </a:r>
                      <a:r>
                        <a:rPr sz="1800" b="1" kern="1200" spc="-5" baseline="0" dirty="0" err="1" smtClean="0">
                          <a:solidFill>
                            <a:schemeClr val="bg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информация</a:t>
                      </a:r>
                      <a:endParaRPr lang="ru-RU" sz="1800" b="1" kern="1200" spc="-5" baseline="0" dirty="0" smtClean="0">
                        <a:solidFill>
                          <a:schemeClr val="bg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25907">
                      <a:solidFill>
                        <a:srgbClr val="ADADAD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120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7E7E7E"/>
                      </a:solidFill>
                      <a:prstDash val="solid"/>
                    </a:lnR>
                    <a:lnT w="25907">
                      <a:solidFill>
                        <a:srgbClr val="ADADA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6360" marR="5765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b="1" spc="-5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Наименование</a:t>
                      </a:r>
                      <a:endParaRPr sz="14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139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7E7E7E"/>
                      </a:solidFill>
                      <a:prstDash val="solid"/>
                    </a:lnR>
                    <a:lnT w="25907">
                      <a:solidFill>
                        <a:srgbClr val="ADADA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sz="1400" b="1" spc="-5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Адрес</a:t>
                      </a:r>
                      <a:endParaRPr sz="14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sz="1400" b="1" spc="-5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ИНН</a:t>
                      </a:r>
                      <a:endParaRPr sz="14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endParaRPr sz="14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6360" algn="l" defTabSz="914400" rtl="0" eaLnBrk="1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lang="ru-RU" sz="1400" b="1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Начало деятельности</a:t>
                      </a:r>
                      <a:endParaRPr sz="1400" b="1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lang="ru-RU" sz="14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ОГРН</a:t>
                      </a:r>
                      <a:endParaRPr sz="14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endParaRPr sz="14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195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7E7E7E"/>
                      </a:solidFill>
                      <a:prstDash val="solid"/>
                    </a:lnR>
                    <a:lnT w="25907">
                      <a:solidFill>
                        <a:srgbClr val="ADADA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Контакты</a:t>
                      </a:r>
                      <a:endParaRPr sz="14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55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7E7E7E"/>
                      </a:solidFill>
                      <a:prstDash val="solid"/>
                    </a:lnR>
                    <a:lnT w="25907">
                      <a:solidFill>
                        <a:srgbClr val="ADADAD"/>
                      </a:solidFill>
                      <a:prstDash val="solid"/>
                    </a:lnT>
                  </a:tcPr>
                </a:tc>
                <a:tc gridSpan="7">
                  <a:txBody>
                    <a:bodyPr/>
                    <a:lstStyle/>
                    <a:p>
                      <a:pPr marL="1588" indent="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b="1" spc="-10" dirty="0" err="1" smtClean="0">
                          <a:solidFill>
                            <a:srgbClr val="FFFFFF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Менеджеры</a:t>
                      </a:r>
                      <a:r>
                        <a:rPr sz="1800" b="1" spc="-10" dirty="0" smtClean="0">
                          <a:solidFill>
                            <a:srgbClr val="FFFFFF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проекта</a:t>
                      </a:r>
                      <a:endParaRPr sz="1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769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7E7E7E"/>
                      </a:solidFill>
                      <a:prstDash val="solid"/>
                    </a:lnR>
                    <a:lnT w="25907">
                      <a:solidFill>
                        <a:srgbClr val="ADADA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spc="-5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Должность</a:t>
                      </a:r>
                      <a:endParaRPr lang="ru-RU" sz="1400" b="1" dirty="0" smtClean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375920" marR="370205" indent="2692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endParaRPr sz="14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998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7E7E7E"/>
                      </a:solidFill>
                      <a:prstDash val="solid"/>
                    </a:lnR>
                    <a:lnT w="25907">
                      <a:solidFill>
                        <a:srgbClr val="ADADA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ФИО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67754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endParaRPr sz="14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8267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7E7E7E"/>
                      </a:solidFill>
                      <a:prstDash val="solid"/>
                    </a:lnR>
                    <a:lnT w="25907">
                      <a:solidFill>
                        <a:srgbClr val="ADADA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endParaRPr lang="ru-RU" sz="1400" b="1" spc="0" dirty="0" smtClean="0">
                        <a:latin typeface="+mn-lt"/>
                        <a:ea typeface="Hyundai Sans Head" pitchFamily="34" charset="0"/>
                        <a:cs typeface="Times New Roman"/>
                      </a:endParaRPr>
                    </a:p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spc="-5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Контакты</a:t>
                      </a:r>
                      <a:endParaRPr lang="ru-RU" sz="1400" b="1" dirty="0" smtClean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  <a:p>
                      <a:pPr marL="86360">
                        <a:lnSpc>
                          <a:spcPct val="100000"/>
                        </a:lnSpc>
                      </a:pPr>
                      <a:endParaRPr sz="14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endParaRPr sz="14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782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7E7E7E"/>
                      </a:solidFill>
                      <a:prstDash val="solid"/>
                    </a:lnR>
                    <a:lnT w="25907">
                      <a:solidFill>
                        <a:srgbClr val="ADADA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400" b="1" spc="-5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День</a:t>
                      </a:r>
                      <a:r>
                        <a:rPr sz="1400" b="1" spc="-110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+mn-lt"/>
                          <a:ea typeface="Hyundai Sans Head" pitchFamily="34" charset="0"/>
                          <a:cs typeface="Calibri"/>
                        </a:rPr>
                        <a:t>Рождения</a:t>
                      </a:r>
                      <a:endParaRPr sz="14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endParaRPr lang="en-US" sz="1400" dirty="0" smtClean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  <a:p>
                      <a:endParaRPr lang="en-US" sz="1400" dirty="0" smtClean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  <a:p>
                      <a:endParaRPr lang="en-US" sz="1400" dirty="0" smtClean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  <a:p>
                      <a:r>
                        <a:rPr lang="en-US" sz="1400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 </a:t>
                      </a:r>
                      <a:r>
                        <a:rPr lang="ru-RU" sz="14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Фото</a:t>
                      </a:r>
                      <a:endParaRPr sz="14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4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endParaRPr lang="en-US" sz="1400" dirty="0" smtClean="0">
                        <a:latin typeface="+mn-lt"/>
                        <a:cs typeface="Calibri"/>
                      </a:endParaRPr>
                    </a:p>
                    <a:p>
                      <a:endParaRPr lang="en-US" sz="1400" dirty="0" smtClean="0">
                        <a:latin typeface="+mn-lt"/>
                        <a:cs typeface="Calibri"/>
                      </a:endParaRPr>
                    </a:p>
                    <a:p>
                      <a:endParaRPr lang="en-US" sz="1400" dirty="0" smtClean="0">
                        <a:latin typeface="+mn-lt"/>
                        <a:cs typeface="Calibri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   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Фото</a:t>
                      </a:r>
                    </a:p>
                    <a:p>
                      <a:r>
                        <a:rPr lang="en-US" sz="1400" b="1" dirty="0" smtClean="0">
                          <a:latin typeface="+mn-lt"/>
                          <a:cs typeface="Calibri"/>
                        </a:rPr>
                        <a:t>     </a:t>
                      </a:r>
                      <a:endParaRPr sz="1400" b="1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782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7E7E7E"/>
                      </a:solidFill>
                      <a:prstDash val="solid"/>
                    </a:lnR>
                    <a:lnT w="25907">
                      <a:solidFill>
                        <a:srgbClr val="ADADA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400" b="1" spc="-5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Образование</a:t>
                      </a:r>
                      <a:endParaRPr sz="14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4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51819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7E7E7E"/>
                      </a:solidFill>
                      <a:prstDash val="solid"/>
                    </a:lnR>
                    <a:lnT w="25907">
                      <a:solidFill>
                        <a:srgbClr val="ADADA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1400" b="1" spc="-5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Опыт</a:t>
                      </a:r>
                      <a:endParaRPr sz="14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10993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="" xmlns:a16="http://schemas.microsoft.com/office/drawing/2014/main" id="{4C97A0B4-CD67-9826-DDA6-3CE9A124A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A92FB341-A2FD-F863-A3C9-77CB9D6505E5}"/>
              </a:ext>
            </a:extLst>
          </p:cNvPr>
          <p:cNvCxnSpPr>
            <a:cxnSpLocks/>
          </p:cNvCxnSpPr>
          <p:nvPr/>
        </p:nvCxnSpPr>
        <p:spPr>
          <a:xfrm>
            <a:off x="266341" y="595223"/>
            <a:ext cx="11577092" cy="0"/>
          </a:xfrm>
          <a:prstGeom prst="line">
            <a:avLst/>
          </a:prstGeom>
          <a:ln w="12700">
            <a:solidFill>
              <a:srgbClr val="FF9E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bject 2"/>
          <p:cNvSpPr txBox="1"/>
          <p:nvPr/>
        </p:nvSpPr>
        <p:spPr>
          <a:xfrm>
            <a:off x="305884" y="213693"/>
            <a:ext cx="7056784" cy="3323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</a:pPr>
            <a:r>
              <a:rPr lang="ru-RU" sz="2400" b="1" dirty="0">
                <a:ea typeface="+mj-ea"/>
                <a:cs typeface="+mj-cs"/>
              </a:rPr>
              <a:t>Информация об учредителях</a:t>
            </a:r>
            <a:endParaRPr sz="2400" b="1" dirty="0">
              <a:ea typeface="+mj-ea"/>
              <a:cs typeface="+mj-cs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6411638"/>
              </p:ext>
            </p:extLst>
          </p:nvPr>
        </p:nvGraphicFramePr>
        <p:xfrm>
          <a:off x="362769" y="1093118"/>
          <a:ext cx="11433817" cy="46568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9469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1825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42701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49385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70325">
                <a:tc gridSpan="4"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         </a:t>
                      </a:r>
                      <a:r>
                        <a:rPr sz="1800" b="1" kern="1200" dirty="0" err="1" smtClean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Учредители</a:t>
                      </a:r>
                      <a:endParaRPr sz="1800" b="1" kern="1200" dirty="0">
                        <a:solidFill>
                          <a:schemeClr val="bg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rgbClr val="00428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1303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ФИО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630" marR="676275">
                        <a:lnSpc>
                          <a:spcPts val="1730"/>
                        </a:lnSpc>
                        <a:spcBef>
                          <a:spcPts val="70"/>
                        </a:spcBef>
                      </a:pPr>
                      <a:endParaRPr sz="1200" dirty="0">
                        <a:latin typeface="Montserrat SemiBold" panose="00000700000000000000" pitchFamily="2" charset="-52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1935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Дата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 </a:t>
                      </a: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рождения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 dirty="0">
                        <a:latin typeface="Montserrat SemiBold" panose="00000700000000000000" pitchFamily="2" charset="-52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7222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Сумма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 </a:t>
                      </a: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уставного  капитала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Montserrat SemiBold" panose="00000700000000000000" pitchFamily="2" charset="-52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6200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Доля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в уставном капитале (%)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endParaRPr sz="1200">
                        <a:latin typeface="Montserrat SemiBold" panose="00000700000000000000" pitchFamily="2" charset="-52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6610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Сфера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деятельности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Montserrat SemiBold" panose="00000700000000000000" pitchFamily="2" charset="-52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673298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Фото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Montserrat SemiBold" panose="00000700000000000000" pitchFamily="2" charset="-52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10993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="" xmlns:a16="http://schemas.microsoft.com/office/drawing/2014/main" id="{4C97A0B4-CD67-9826-DDA6-3CE9A124A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A92FB341-A2FD-F863-A3C9-77CB9D6505E5}"/>
              </a:ext>
            </a:extLst>
          </p:cNvPr>
          <p:cNvCxnSpPr>
            <a:cxnSpLocks/>
          </p:cNvCxnSpPr>
          <p:nvPr/>
        </p:nvCxnSpPr>
        <p:spPr>
          <a:xfrm>
            <a:off x="266341" y="595223"/>
            <a:ext cx="11577092" cy="0"/>
          </a:xfrm>
          <a:prstGeom prst="line">
            <a:avLst/>
          </a:prstGeom>
          <a:ln w="12700">
            <a:solidFill>
              <a:srgbClr val="FF9E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bject 2"/>
          <p:cNvSpPr txBox="1"/>
          <p:nvPr/>
        </p:nvSpPr>
        <p:spPr>
          <a:xfrm>
            <a:off x="271352" y="198004"/>
            <a:ext cx="727280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1" dirty="0" smtClean="0">
                <a:ea typeface="Hyundai Sans Head" pitchFamily="34" charset="0"/>
              </a:rPr>
              <a:t>Организационная структура компании</a:t>
            </a:r>
            <a:endParaRPr sz="2400" b="1" dirty="0">
              <a:ea typeface="Hyundai Sans Head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706953915"/>
              </p:ext>
            </p:extLst>
          </p:nvPr>
        </p:nvGraphicFramePr>
        <p:xfrm>
          <a:off x="271352" y="1041385"/>
          <a:ext cx="11541707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4110993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="" xmlns:a16="http://schemas.microsoft.com/office/drawing/2014/main" id="{4C97A0B4-CD67-9826-DDA6-3CE9A124A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A92FB341-A2FD-F863-A3C9-77CB9D6505E5}"/>
              </a:ext>
            </a:extLst>
          </p:cNvPr>
          <p:cNvCxnSpPr>
            <a:cxnSpLocks/>
          </p:cNvCxnSpPr>
          <p:nvPr/>
        </p:nvCxnSpPr>
        <p:spPr>
          <a:xfrm>
            <a:off x="266341" y="595223"/>
            <a:ext cx="11577092" cy="0"/>
          </a:xfrm>
          <a:prstGeom prst="line">
            <a:avLst/>
          </a:prstGeom>
          <a:ln w="12700">
            <a:solidFill>
              <a:srgbClr val="FF9E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6231251"/>
              </p:ext>
            </p:extLst>
          </p:nvPr>
        </p:nvGraphicFramePr>
        <p:xfrm>
          <a:off x="354404" y="923750"/>
          <a:ext cx="11483368" cy="51532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151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601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741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3362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6120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26858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Бренды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 </a:t>
                      </a: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в портфолио кандидата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3888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Вид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 </a:t>
                      </a: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деятельности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6858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Площадь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ш</a:t>
                      </a: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оу-рума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и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 </a:t>
                      </a: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сервиса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4099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Тип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дилерского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центра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endParaRPr sz="11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endParaRPr sz="11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0822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20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2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1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, </a:t>
                      </a: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шт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0949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20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2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2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, </a:t>
                      </a: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шт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0949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Продажи 202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3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, 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шт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7593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Кол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ичест</a:t>
                      </a: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во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сотрудников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1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96879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Суммарный оборот компании за предыдущий год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sz="105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5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5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5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589645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Сервис  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(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указать оборот за предыдущий год)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1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39150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Сбыт запасных частей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 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(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указать оборот за предыдущий год)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1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1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1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47756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Наличие  инвестиционных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обязательств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47756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Ключевые партнеры/клиенты компании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object 2"/>
          <p:cNvSpPr txBox="1"/>
          <p:nvPr/>
        </p:nvSpPr>
        <p:spPr>
          <a:xfrm>
            <a:off x="291543" y="197584"/>
            <a:ext cx="7416824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/>
            <a:r>
              <a:rPr lang="ru-RU" sz="2400" b="1" dirty="0" smtClean="0">
                <a:ea typeface="Hyundai Sans Head" pitchFamily="34" charset="0"/>
              </a:rPr>
              <a:t>Данные по существующему бизнесу</a:t>
            </a:r>
            <a:endParaRPr lang="ru-RU" sz="2400" b="1" dirty="0">
              <a:ea typeface="Hyundai Sans Head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0993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="" xmlns:a16="http://schemas.microsoft.com/office/drawing/2014/main" id="{4C97A0B4-CD67-9826-DDA6-3CE9A124A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A92FB341-A2FD-F863-A3C9-77CB9D6505E5}"/>
              </a:ext>
            </a:extLst>
          </p:cNvPr>
          <p:cNvCxnSpPr>
            <a:cxnSpLocks/>
          </p:cNvCxnSpPr>
          <p:nvPr/>
        </p:nvCxnSpPr>
        <p:spPr>
          <a:xfrm>
            <a:off x="266341" y="595223"/>
            <a:ext cx="11577092" cy="0"/>
          </a:xfrm>
          <a:prstGeom prst="line">
            <a:avLst/>
          </a:prstGeom>
          <a:ln w="12700">
            <a:solidFill>
              <a:srgbClr val="FF9E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bject 2"/>
          <p:cNvSpPr txBox="1"/>
          <p:nvPr/>
        </p:nvSpPr>
        <p:spPr>
          <a:xfrm>
            <a:off x="266340" y="197584"/>
            <a:ext cx="8572859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>
              <a:spcBef>
                <a:spcPct val="0"/>
              </a:spcBef>
            </a:pPr>
            <a:r>
              <a:rPr lang="ru-RU" sz="2400" b="1" dirty="0" smtClean="0">
                <a:ea typeface="Hyundai Sans Head" pitchFamily="34" charset="0"/>
              </a:rPr>
              <a:t>Бизнес план</a:t>
            </a:r>
            <a:r>
              <a:rPr lang="en-US" sz="2400" b="1" dirty="0" smtClean="0">
                <a:ea typeface="Hyundai Sans Head" pitchFamily="34" charset="0"/>
              </a:rPr>
              <a:t> (</a:t>
            </a:r>
            <a:r>
              <a:rPr lang="ru-RU" sz="2400" b="1" dirty="0" smtClean="0">
                <a:ea typeface="Hyundai Sans Head" pitchFamily="34" charset="0"/>
              </a:rPr>
              <a:t>продажи, сервис, маркетинг)</a:t>
            </a:r>
            <a:endParaRPr lang="ru-RU" sz="2400" b="1" dirty="0">
              <a:ea typeface="Hyundai Sans Head" pitchFamily="34" charset="0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64537013"/>
              </p:ext>
            </p:extLst>
          </p:nvPr>
        </p:nvGraphicFramePr>
        <p:xfrm>
          <a:off x="380103" y="954435"/>
          <a:ext cx="11485219" cy="10054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88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2024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92324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79289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78989">
                <a:tc gridSpan="4"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Прогноз продаж</a:t>
                      </a:r>
                      <a:r>
                        <a:rPr lang="ru-RU" sz="14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новых</a:t>
                      </a:r>
                      <a:r>
                        <a:rPr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kern="1200" dirty="0" err="1">
                          <a:solidFill>
                            <a:schemeClr val="bg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автомобилей</a:t>
                      </a:r>
                      <a:r>
                        <a:rPr sz="1400" b="1" kern="1200" dirty="0">
                          <a:solidFill>
                            <a:schemeClr val="bg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АМБЕРАВТО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190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endParaRPr sz="1200" b="1" kern="1200" dirty="0">
                        <a:solidFill>
                          <a:schemeClr val="bg1"/>
                        </a:solidFill>
                        <a:latin typeface="Hyundai Sans Head" pitchFamily="34" charset="0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C5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3099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Период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20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24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20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25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2026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9645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АМБЕРАВТО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00" dirty="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00" dirty="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00" dirty="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58344208"/>
              </p:ext>
            </p:extLst>
          </p:nvPr>
        </p:nvGraphicFramePr>
        <p:xfrm>
          <a:off x="405041" y="2159521"/>
          <a:ext cx="11416578" cy="10441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38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415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363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8479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6999">
                <a:tc gridSpan="4">
                  <a:txBody>
                    <a:bodyPr/>
                    <a:lstStyle/>
                    <a:p>
                      <a:pPr marL="190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Прогноз</a:t>
                      </a:r>
                      <a:r>
                        <a:rPr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kern="1200" dirty="0">
                          <a:solidFill>
                            <a:schemeClr val="bg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продаж запасных </a:t>
                      </a:r>
                      <a:r>
                        <a:rPr sz="1400" b="1" kern="1200" dirty="0" err="1">
                          <a:solidFill>
                            <a:schemeClr val="bg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частей</a:t>
                      </a:r>
                      <a:r>
                        <a:rPr sz="1400" b="1" kern="1200" dirty="0">
                          <a:solidFill>
                            <a:schemeClr val="bg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1073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Период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20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24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20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25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2026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6070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Запасные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части (</a:t>
                      </a:r>
                      <a:r>
                        <a:rPr lang="ru-RU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руб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)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63272177"/>
              </p:ext>
            </p:extLst>
          </p:nvPr>
        </p:nvGraphicFramePr>
        <p:xfrm>
          <a:off x="409689" y="3393182"/>
          <a:ext cx="11403787" cy="12241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867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294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019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5218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40">
                <a:tc gridSpan="4">
                  <a:txBody>
                    <a:bodyPr/>
                    <a:lstStyle/>
                    <a:p>
                      <a:pPr marL="190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Прогноз</a:t>
                      </a:r>
                      <a:r>
                        <a:rPr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kern="1200" dirty="0">
                          <a:solidFill>
                            <a:schemeClr val="bg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выработки нормо-часов  в сервисе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5396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Период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20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24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20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25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2026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Всего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(н/ч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)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8688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Слесарный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ремонт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(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н/ч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)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Кузовной 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kern="1200" dirty="0" err="1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ремонт</a:t>
                      </a: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(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н/ч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)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24736007"/>
              </p:ext>
            </p:extLst>
          </p:nvPr>
        </p:nvGraphicFramePr>
        <p:xfrm>
          <a:off x="419328" y="4985742"/>
          <a:ext cx="11377255" cy="10441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734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8915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363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78241"/>
              </a:tblGrid>
              <a:tr h="376999">
                <a:tc gridSpan="4">
                  <a:txBody>
                    <a:bodyPr/>
                    <a:lstStyle/>
                    <a:p>
                      <a:pPr marL="190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Планируемый</a:t>
                      </a:r>
                      <a:r>
                        <a:rPr lang="ru-RU" sz="14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бюджет на маркетинг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190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1073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Период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20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24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20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25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2026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6070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Всего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(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руб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)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10993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="" xmlns:a16="http://schemas.microsoft.com/office/drawing/2014/main" id="{4C97A0B4-CD67-9826-DDA6-3CE9A124A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A92FB341-A2FD-F863-A3C9-77CB9D6505E5}"/>
              </a:ext>
            </a:extLst>
          </p:cNvPr>
          <p:cNvCxnSpPr>
            <a:cxnSpLocks/>
          </p:cNvCxnSpPr>
          <p:nvPr/>
        </p:nvCxnSpPr>
        <p:spPr>
          <a:xfrm>
            <a:off x="266341" y="595223"/>
            <a:ext cx="11577092" cy="0"/>
          </a:xfrm>
          <a:prstGeom prst="line">
            <a:avLst/>
          </a:prstGeom>
          <a:ln w="12700">
            <a:solidFill>
              <a:srgbClr val="FF9E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bject 2"/>
          <p:cNvSpPr txBox="1"/>
          <p:nvPr/>
        </p:nvSpPr>
        <p:spPr>
          <a:xfrm>
            <a:off x="295735" y="197584"/>
            <a:ext cx="7128792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>
              <a:spcBef>
                <a:spcPct val="0"/>
              </a:spcBef>
            </a:pPr>
            <a:r>
              <a:rPr lang="ru-RU" sz="2400" b="1" dirty="0" smtClean="0">
                <a:ea typeface="Hyundai Sans Head" pitchFamily="34" charset="0"/>
              </a:rPr>
              <a:t>Бизнес план</a:t>
            </a:r>
            <a:endParaRPr lang="ru-RU" sz="2400" b="1" dirty="0">
              <a:ea typeface="Hyundai Sans Head" pitchFamily="34" charset="0"/>
            </a:endParaRPr>
          </a:p>
        </p:txBody>
      </p:sp>
      <p:graphicFrame>
        <p:nvGraphicFramePr>
          <p:cNvPr id="4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12176570"/>
              </p:ext>
            </p:extLst>
          </p:nvPr>
        </p:nvGraphicFramePr>
        <p:xfrm>
          <a:off x="410394" y="1019175"/>
          <a:ext cx="5407137" cy="25721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524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849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490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8490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03854">
                <a:tc>
                  <a:txBody>
                    <a:bodyPr/>
                    <a:lstStyle/>
                    <a:p>
                      <a:pPr marL="497205">
                        <a:lnSpc>
                          <a:spcPts val="1025"/>
                        </a:lnSpc>
                      </a:pPr>
                      <a:r>
                        <a:rPr lang="en-US" sz="900" b="1" spc="-5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900" b="1" spc="-5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Отдел</a:t>
                      </a:r>
                      <a:r>
                        <a:rPr sz="900" b="1" spc="-5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900" b="1" spc="-5" dirty="0">
                          <a:latin typeface="+mn-lt"/>
                          <a:ea typeface="Hyundai Sans Head" pitchFamily="34" charset="0"/>
                          <a:cs typeface="Calibri"/>
                        </a:rPr>
                        <a:t>продаж</a:t>
                      </a:r>
                      <a:r>
                        <a:rPr sz="900" b="1" spc="-50" dirty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900" b="1" spc="-5" dirty="0">
                          <a:latin typeface="+mn-lt"/>
                          <a:ea typeface="Hyundai Sans Head" pitchFamily="34" charset="0"/>
                          <a:cs typeface="Calibri"/>
                        </a:rPr>
                        <a:t>а/м</a:t>
                      </a:r>
                      <a:endParaRPr sz="9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4</a:t>
                      </a:r>
                      <a:endParaRPr sz="9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5</a:t>
                      </a:r>
                      <a:endParaRPr sz="9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6</a:t>
                      </a:r>
                      <a:endParaRPr sz="9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0760">
                <a:tc>
                  <a:txBody>
                    <a:bodyPr/>
                    <a:lstStyle/>
                    <a:p>
                      <a:pPr>
                        <a:lnSpc>
                          <a:spcPts val="1045"/>
                        </a:lnSpc>
                      </a:pPr>
                      <a:r>
                        <a:rPr sz="800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Розничные</a:t>
                      </a:r>
                      <a:r>
                        <a:rPr sz="800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lang="ru-RU" sz="800" spc="-5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spc="-120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dirty="0">
                          <a:latin typeface="+mn-lt"/>
                          <a:ea typeface="Hyundai Sans Head" pitchFamily="34" charset="0"/>
                          <a:cs typeface="Calibri"/>
                        </a:rPr>
                        <a:t>Штуки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1045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1045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0760">
                <a:tc>
                  <a:txBody>
                    <a:bodyPr/>
                    <a:lstStyle/>
                    <a:p>
                      <a:pPr>
                        <a:lnSpc>
                          <a:spcPts val="1050"/>
                        </a:lnSpc>
                      </a:pPr>
                      <a:r>
                        <a:rPr sz="800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Розничные</a:t>
                      </a:r>
                      <a:r>
                        <a:rPr sz="800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 err="1">
                          <a:latin typeface="+mn-lt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800" spc="-90" dirty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800" spc="-90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/ </a:t>
                      </a:r>
                      <a:r>
                        <a:rPr sz="800" spc="-5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Выручка</a:t>
                      </a: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 algn="r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 algn="r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0760">
                <a:tc>
                  <a:txBody>
                    <a:bodyPr/>
                    <a:lstStyle/>
                    <a:p>
                      <a:pPr>
                        <a:lnSpc>
                          <a:spcPts val="1050"/>
                        </a:lnSpc>
                      </a:pPr>
                      <a:r>
                        <a:rPr sz="800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Розничные</a:t>
                      </a:r>
                      <a:r>
                        <a:rPr sz="800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lang="ru-RU" sz="800" spc="-5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spc="-5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+mn-lt"/>
                          <a:ea typeface="Hyundai Sans Head" pitchFamily="34" charset="0"/>
                          <a:cs typeface="Calibri"/>
                        </a:rPr>
                        <a:t>Валовая</a:t>
                      </a:r>
                      <a:r>
                        <a:rPr sz="800" spc="-85" dirty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+mn-lt"/>
                          <a:ea typeface="Hyundai Sans Head" pitchFamily="34" charset="0"/>
                          <a:cs typeface="Calibri"/>
                        </a:rPr>
                        <a:t>Прибыль</a:t>
                      </a: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50759">
                <a:tc>
                  <a:txBody>
                    <a:bodyPr/>
                    <a:lstStyle/>
                    <a:p>
                      <a:pPr>
                        <a:lnSpc>
                          <a:spcPts val="1050"/>
                        </a:lnSpc>
                      </a:pPr>
                      <a:r>
                        <a:rPr sz="800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Оптовые</a:t>
                      </a:r>
                      <a:r>
                        <a:rPr sz="800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lang="ru-RU" sz="800" spc="-5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spc="-105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dirty="0">
                          <a:latin typeface="+mn-lt"/>
                          <a:ea typeface="Hyundai Sans Head" pitchFamily="34" charset="0"/>
                          <a:cs typeface="Calibri"/>
                        </a:rPr>
                        <a:t>Штуки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50760">
                <a:tc>
                  <a:txBody>
                    <a:bodyPr/>
                    <a:lstStyle/>
                    <a:p>
                      <a:pPr>
                        <a:lnSpc>
                          <a:spcPts val="1050"/>
                        </a:lnSpc>
                      </a:pPr>
                      <a:r>
                        <a:rPr sz="800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Оптовые</a:t>
                      </a:r>
                      <a:r>
                        <a:rPr sz="800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 err="1">
                          <a:latin typeface="+mn-lt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800" spc="-75" dirty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800" spc="-75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spc="-5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Выручка</a:t>
                      </a: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0760">
                <a:tc>
                  <a:txBody>
                    <a:bodyPr/>
                    <a:lstStyle/>
                    <a:p>
                      <a:pPr>
                        <a:lnSpc>
                          <a:spcPts val="1050"/>
                        </a:lnSpc>
                      </a:pPr>
                      <a:r>
                        <a:rPr sz="800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Оптовые</a:t>
                      </a:r>
                      <a:r>
                        <a:rPr sz="800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lang="ru-RU" sz="800" spc="-5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spc="-5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+mn-lt"/>
                          <a:ea typeface="Hyundai Sans Head" pitchFamily="34" charset="0"/>
                          <a:cs typeface="Calibri"/>
                        </a:rPr>
                        <a:t>Валовая</a:t>
                      </a:r>
                      <a:r>
                        <a:rPr sz="800" spc="-70" dirty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+mn-lt"/>
                          <a:ea typeface="Hyundai Sans Head" pitchFamily="34" charset="0"/>
                          <a:cs typeface="Calibri"/>
                        </a:rPr>
                        <a:t>Прибыль</a:t>
                      </a: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5594">
                <a:tc>
                  <a:txBody>
                    <a:bodyPr/>
                    <a:lstStyle/>
                    <a:p>
                      <a:pPr>
                        <a:lnSpc>
                          <a:spcPts val="1005"/>
                        </a:lnSpc>
                      </a:pPr>
                      <a:r>
                        <a:rPr sz="800" spc="-5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Доходы</a:t>
                      </a:r>
                      <a:r>
                        <a:rPr sz="800" spc="-5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 err="1">
                          <a:latin typeface="+mn-lt"/>
                          <a:ea typeface="Hyundai Sans Head" pitchFamily="34" charset="0"/>
                          <a:cs typeface="Calibri"/>
                        </a:rPr>
                        <a:t>от</a:t>
                      </a:r>
                      <a:r>
                        <a:rPr sz="800" spc="-70" dirty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lang="en-US" sz="800" spc="0" baseline="0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страховых</a:t>
                      </a:r>
                      <a:r>
                        <a:rPr sz="800" spc="-5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/</a:t>
                      </a:r>
                      <a:r>
                        <a:rPr lang="ru-RU" sz="800" spc="-5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                 </a:t>
                      </a:r>
                      <a:r>
                        <a:rPr sz="800" spc="-5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кредитных</a:t>
                      </a:r>
                      <a:r>
                        <a:rPr sz="800" spc="-25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+mn-lt"/>
                          <a:ea typeface="Hyundai Sans Head" pitchFamily="34" charset="0"/>
                          <a:cs typeface="Calibri"/>
                        </a:rPr>
                        <a:t>услуг</a:t>
                      </a: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50760">
                <a:tc>
                  <a:txBody>
                    <a:bodyPr/>
                    <a:lstStyle/>
                    <a:p>
                      <a:pPr>
                        <a:lnSpc>
                          <a:spcPts val="1050"/>
                        </a:lnSpc>
                      </a:pPr>
                      <a:r>
                        <a:rPr sz="800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Продажа</a:t>
                      </a:r>
                      <a:r>
                        <a:rPr sz="800" spc="-80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+mn-lt"/>
                          <a:ea typeface="Hyundai Sans Head" pitchFamily="34" charset="0"/>
                          <a:cs typeface="Calibri"/>
                        </a:rPr>
                        <a:t>аксессуаров</a:t>
                      </a: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1729">
                <a:tc>
                  <a:txBody>
                    <a:bodyPr/>
                    <a:lstStyle/>
                    <a:p>
                      <a:pPr marL="3175">
                        <a:lnSpc>
                          <a:spcPts val="1050"/>
                        </a:lnSpc>
                      </a:pPr>
                      <a:r>
                        <a:rPr sz="800" spc="-5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Прочие</a:t>
                      </a:r>
                      <a:r>
                        <a:rPr sz="800" spc="-5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+mn-lt"/>
                          <a:ea typeface="Hyundai Sans Head" pitchFamily="34" charset="0"/>
                          <a:cs typeface="Calibri"/>
                        </a:rPr>
                        <a:t>доходы </a:t>
                      </a:r>
                      <a:r>
                        <a:rPr sz="800" dirty="0">
                          <a:latin typeface="+mn-lt"/>
                          <a:ea typeface="Hyundai Sans Head" pitchFamily="34" charset="0"/>
                          <a:cs typeface="Calibri"/>
                        </a:rPr>
                        <a:t>(валовый </a:t>
                      </a:r>
                      <a:r>
                        <a:rPr sz="800" spc="-5" dirty="0" err="1">
                          <a:latin typeface="+mn-lt"/>
                          <a:ea typeface="Hyundai Sans Head" pitchFamily="34" charset="0"/>
                          <a:cs typeface="Calibri"/>
                        </a:rPr>
                        <a:t>доход</a:t>
                      </a:r>
                      <a:r>
                        <a:rPr sz="800" spc="-70" dirty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от</a:t>
                      </a:r>
                      <a:r>
                        <a:rPr lang="ru-RU" sz="800" spc="0" baseline="0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 продажи </a:t>
                      </a:r>
                      <a:r>
                        <a:rPr sz="800" spc="-5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аксессуаров</a:t>
                      </a:r>
                      <a:r>
                        <a:rPr sz="800" spc="-5" dirty="0">
                          <a:latin typeface="+mn-lt"/>
                          <a:ea typeface="Hyundai Sans Head" pitchFamily="34" charset="0"/>
                          <a:cs typeface="Calibri"/>
                        </a:rPr>
                        <a:t>)</a:t>
                      </a: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50760">
                <a:tc>
                  <a:txBody>
                    <a:bodyPr/>
                    <a:lstStyle/>
                    <a:p>
                      <a:pPr>
                        <a:lnSpc>
                          <a:spcPts val="1050"/>
                        </a:lnSpc>
                      </a:pPr>
                      <a:r>
                        <a:rPr sz="800" spc="-5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Переменные</a:t>
                      </a:r>
                      <a:r>
                        <a:rPr sz="800" spc="-50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+mn-lt"/>
                          <a:ea typeface="Hyundai Sans Head" pitchFamily="34" charset="0"/>
                          <a:cs typeface="Calibri"/>
                        </a:rPr>
                        <a:t>расходы</a:t>
                      </a: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635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635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50760">
                <a:tc>
                  <a:txBody>
                    <a:bodyPr/>
                    <a:lstStyle/>
                    <a:p>
                      <a:pPr>
                        <a:lnSpc>
                          <a:spcPts val="1050"/>
                        </a:lnSpc>
                      </a:pPr>
                      <a:r>
                        <a:rPr sz="800" spc="-5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Расходы</a:t>
                      </a:r>
                      <a:r>
                        <a:rPr sz="800" spc="-5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dirty="0">
                          <a:latin typeface="+mn-lt"/>
                          <a:ea typeface="Hyundai Sans Head" pitchFamily="34" charset="0"/>
                          <a:cs typeface="Calibri"/>
                        </a:rPr>
                        <a:t>на</a:t>
                      </a:r>
                      <a:r>
                        <a:rPr sz="800" spc="-95" dirty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+mn-lt"/>
                          <a:ea typeface="Hyundai Sans Head" pitchFamily="34" charset="0"/>
                          <a:cs typeface="Calibri"/>
                        </a:rPr>
                        <a:t>персонал</a:t>
                      </a: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50760">
                <a:tc>
                  <a:txBody>
                    <a:bodyPr/>
                    <a:lstStyle/>
                    <a:p>
                      <a:pPr>
                        <a:lnSpc>
                          <a:spcPts val="1050"/>
                        </a:lnSpc>
                      </a:pPr>
                      <a:r>
                        <a:rPr sz="800" spc="-5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Постоянные</a:t>
                      </a:r>
                      <a:r>
                        <a:rPr sz="800" spc="-75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+mn-lt"/>
                          <a:ea typeface="Hyundai Sans Head" pitchFamily="34" charset="0"/>
                          <a:cs typeface="Calibri"/>
                        </a:rPr>
                        <a:t>расходы</a:t>
                      </a: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635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635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83346">
                <a:tc>
                  <a:txBody>
                    <a:bodyPr/>
                    <a:lstStyle/>
                    <a:p>
                      <a:pPr marL="36830">
                        <a:lnSpc>
                          <a:spcPts val="1025"/>
                        </a:lnSpc>
                      </a:pPr>
                      <a:r>
                        <a:rPr sz="800" b="1" spc="-5" dirty="0" err="1" smtClean="0">
                          <a:latin typeface="+mn-lt"/>
                          <a:ea typeface="Hyundai Sans Head" pitchFamily="34" charset="0"/>
                          <a:cs typeface="Calibri"/>
                        </a:rPr>
                        <a:t>Итого</a:t>
                      </a:r>
                      <a:r>
                        <a:rPr sz="800" b="1" spc="-5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b="1" spc="-5" dirty="0">
                          <a:latin typeface="+mn-lt"/>
                          <a:ea typeface="Hyundai Sans Head" pitchFamily="34" charset="0"/>
                          <a:cs typeface="Calibri"/>
                        </a:rPr>
                        <a:t>прибыль от </a:t>
                      </a:r>
                      <a:r>
                        <a:rPr sz="800" b="1" dirty="0">
                          <a:latin typeface="+mn-lt"/>
                          <a:ea typeface="Hyundai Sans Head" pitchFamily="34" charset="0"/>
                          <a:cs typeface="Calibri"/>
                        </a:rPr>
                        <a:t>продаж </a:t>
                      </a:r>
                      <a:r>
                        <a:rPr sz="800" b="1" spc="-5" dirty="0">
                          <a:latin typeface="+mn-lt"/>
                          <a:ea typeface="Hyundai Sans Head" pitchFamily="34" charset="0"/>
                          <a:cs typeface="Calibri"/>
                        </a:rPr>
                        <a:t>новых</a:t>
                      </a:r>
                      <a:r>
                        <a:rPr sz="800" b="1" spc="15" dirty="0"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b="1" spc="-5" dirty="0">
                          <a:latin typeface="+mn-lt"/>
                          <a:ea typeface="Hyundai Sans Head" pitchFamily="34" charset="0"/>
                          <a:cs typeface="Calibri"/>
                        </a:rPr>
                        <a:t>а/м</a:t>
                      </a:r>
                      <a:endParaRPr sz="8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050"/>
                        </a:lnSpc>
                      </a:pPr>
                      <a:endParaRPr sz="8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27704873"/>
              </p:ext>
            </p:extLst>
          </p:nvPr>
        </p:nvGraphicFramePr>
        <p:xfrm>
          <a:off x="425252" y="4541118"/>
          <a:ext cx="5407136" cy="11484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606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7667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490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8490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68350">
                <a:tc>
                  <a:txBody>
                    <a:bodyPr/>
                    <a:lstStyle/>
                    <a:p>
                      <a:pPr marL="36830" algn="ctr" defTabSz="914400" rtl="0" eaLnBrk="1" latinLnBrk="0" hangingPunct="1">
                        <a:lnSpc>
                          <a:spcPts val="1025"/>
                        </a:lnSpc>
                        <a:spcBef>
                          <a:spcPts val="430"/>
                        </a:spcBef>
                      </a:pPr>
                      <a:r>
                        <a:rPr sz="900" b="1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Итоговые</a:t>
                      </a:r>
                      <a:r>
                        <a:rPr sz="900" b="1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900" b="1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данные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4</a:t>
                      </a:r>
                      <a:endParaRPr sz="9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5</a:t>
                      </a:r>
                      <a:endParaRPr sz="9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6</a:t>
                      </a:r>
                      <a:endParaRPr sz="9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6685">
                <a:tc>
                  <a:txBody>
                    <a:bodyPr/>
                    <a:lstStyle/>
                    <a:p>
                      <a:pPr marL="3175" algn="l" defTabSz="914400" rtl="0" eaLnBrk="1" latinLnBrk="0" hangingPunct="1">
                        <a:lnSpc>
                          <a:spcPts val="1050"/>
                        </a:lnSpc>
                      </a:pP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рибыль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отделов</a:t>
                      </a: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(итого)</a:t>
                      </a:r>
                      <a:endParaRPr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9017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9017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6684">
                <a:tc>
                  <a:txBody>
                    <a:bodyPr/>
                    <a:lstStyle/>
                    <a:p>
                      <a:pPr marL="3175" algn="l" defTabSz="914400" rtl="0" eaLnBrk="1" latinLnBrk="0" hangingPunct="1">
                        <a:lnSpc>
                          <a:spcPts val="1050"/>
                        </a:lnSpc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Административные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расходы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1938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1938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6684">
                <a:tc>
                  <a:txBody>
                    <a:bodyPr/>
                    <a:lstStyle/>
                    <a:p>
                      <a:pPr marL="3175" algn="l" defTabSz="914400" rtl="0" eaLnBrk="1" latinLnBrk="0" hangingPunct="1">
                        <a:lnSpc>
                          <a:spcPts val="1050"/>
                        </a:lnSpc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Расходы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на собственность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1938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1938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6684">
                <a:tc>
                  <a:txBody>
                    <a:bodyPr/>
                    <a:lstStyle/>
                    <a:p>
                      <a:pPr marL="3175" algn="l" defTabSz="914400" rtl="0" eaLnBrk="1" latinLnBrk="0" hangingPunct="1">
                        <a:lnSpc>
                          <a:spcPts val="1050"/>
                        </a:lnSpc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Проценты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уплаченные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9017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9017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46685">
                <a:tc>
                  <a:txBody>
                    <a:bodyPr/>
                    <a:lstStyle/>
                    <a:p>
                      <a:pPr marL="3175" algn="l" defTabSz="914400" rtl="0" eaLnBrk="1" latinLnBrk="0" hangingPunct="1">
                        <a:lnSpc>
                          <a:spcPts val="1050"/>
                        </a:lnSpc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Прочие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расходы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1938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1938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46684">
                <a:tc>
                  <a:txBody>
                    <a:bodyPr/>
                    <a:lstStyle/>
                    <a:p>
                      <a:pPr marL="36830" algn="l" defTabSz="914400" rtl="0" eaLnBrk="1" latinLnBrk="0" hangingPunct="1">
                        <a:lnSpc>
                          <a:spcPts val="1025"/>
                        </a:lnSpc>
                      </a:pPr>
                      <a:r>
                        <a:rPr sz="800" b="1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Итого</a:t>
                      </a:r>
                      <a:r>
                        <a:rPr sz="800" b="1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b="1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чистая прибыль периода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9017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9017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23504876"/>
              </p:ext>
            </p:extLst>
          </p:nvPr>
        </p:nvGraphicFramePr>
        <p:xfrm>
          <a:off x="6067022" y="967675"/>
          <a:ext cx="5836655" cy="47222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6328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44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244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2445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marL="497205" algn="l" defTabSz="914400" rtl="0" eaLnBrk="1" latinLnBrk="0" hangingPunct="1">
                        <a:lnSpc>
                          <a:spcPts val="1025"/>
                        </a:lnSpc>
                        <a:spcBef>
                          <a:spcPts val="625"/>
                        </a:spcBef>
                      </a:pPr>
                      <a:r>
                        <a:rPr sz="900" b="1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Механический</a:t>
                      </a:r>
                      <a:r>
                        <a:rPr sz="900" b="1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900" b="1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цех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4</a:t>
                      </a:r>
                      <a:endParaRPr sz="9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5</a:t>
                      </a:r>
                      <a:endParaRPr sz="9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6</a:t>
                      </a:r>
                      <a:endParaRPr sz="9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5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Часы</a:t>
                      </a:r>
                      <a:endParaRPr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243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5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Заказ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наряды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24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5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Выручка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624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5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Валовая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Прибыль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6243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5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Другие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дох</a:t>
                      </a: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о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ды</a:t>
                      </a:r>
                      <a:endParaRPr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624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5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Расходы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на персонал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4098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</a:pP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Постоянные расходы</a:t>
                      </a:r>
                      <a:endParaRPr lang="ru-RU"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62432">
                <a:tc>
                  <a:txBody>
                    <a:bodyPr/>
                    <a:lstStyle/>
                    <a:p>
                      <a:pPr marL="1588" indent="0" algn="l" defTabSz="914400" rtl="0" eaLnBrk="1" latinLnBrk="0" hangingPunct="1">
                        <a:lnSpc>
                          <a:spcPts val="1025"/>
                        </a:lnSpc>
                        <a:spcBef>
                          <a:spcPts val="625"/>
                        </a:spcBef>
                      </a:pPr>
                      <a:r>
                        <a:rPr sz="800" b="1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Итого</a:t>
                      </a:r>
                      <a:r>
                        <a:rPr sz="800" b="1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b="1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прибыль механического цеха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624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</a:pPr>
                      <a:endParaRPr sz="800" kern="120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79191">
                <a:tc>
                  <a:txBody>
                    <a:bodyPr/>
                    <a:lstStyle/>
                    <a:p>
                      <a:pPr marL="497205" algn="l" defTabSz="914400" rtl="0" eaLnBrk="1" latinLnBrk="0" hangingPunct="1">
                        <a:lnSpc>
                          <a:spcPts val="1025"/>
                        </a:lnSpc>
                        <a:spcBef>
                          <a:spcPts val="630"/>
                        </a:spcBef>
                      </a:pPr>
                      <a:r>
                        <a:rPr sz="900" b="1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Кузовной</a:t>
                      </a:r>
                      <a:r>
                        <a:rPr sz="900" b="1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900" b="1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цех (при наличии)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4</a:t>
                      </a:r>
                      <a:endParaRPr sz="9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5</a:t>
                      </a:r>
                      <a:endParaRPr sz="9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6</a:t>
                      </a:r>
                      <a:endParaRPr sz="9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6243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5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Часы</a:t>
                      </a:r>
                      <a:endParaRPr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624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5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Заказ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наряды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6243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5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Выручка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6243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5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Валовая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Прибыль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6243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5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Другие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дох</a:t>
                      </a: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о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ды</a:t>
                      </a:r>
                      <a:endParaRPr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624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5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Расходы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на персонал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6243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</a:pP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Постоянные расходы</a:t>
                      </a:r>
                      <a:endParaRPr lang="ru-RU" sz="800" kern="1200" spc="-5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62432">
                <a:tc>
                  <a:txBody>
                    <a:bodyPr/>
                    <a:lstStyle/>
                    <a:p>
                      <a:pPr marL="1588" indent="0" algn="l" defTabSz="914400" rtl="0" eaLnBrk="1" latinLnBrk="0" hangingPunct="1">
                        <a:lnSpc>
                          <a:spcPts val="1025"/>
                        </a:lnSpc>
                        <a:spcBef>
                          <a:spcPts val="625"/>
                        </a:spcBef>
                      </a:pPr>
                      <a:r>
                        <a:rPr sz="800" b="1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Итого</a:t>
                      </a:r>
                      <a:r>
                        <a:rPr sz="800" b="1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b="1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прибыль кузовного цеха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</a:pPr>
                      <a:endParaRPr sz="800" kern="120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</a:pPr>
                      <a:endParaRPr sz="800" kern="120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</a:pPr>
                      <a:endParaRPr sz="800" kern="120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196952">
                <a:tc>
                  <a:txBody>
                    <a:bodyPr/>
                    <a:lstStyle/>
                    <a:p>
                      <a:pPr marL="497205" algn="l" defTabSz="914400" rtl="0" eaLnBrk="1" latinLnBrk="0" hangingPunct="1">
                        <a:lnSpc>
                          <a:spcPts val="1025"/>
                        </a:lnSpc>
                        <a:spcBef>
                          <a:spcPts val="630"/>
                        </a:spcBef>
                      </a:pPr>
                      <a:r>
                        <a:rPr sz="900" b="1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900" b="1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900" b="1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з/ч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4</a:t>
                      </a:r>
                      <a:endParaRPr sz="9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5</a:t>
                      </a:r>
                      <a:endParaRPr sz="9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+mn-lt"/>
                          <a:ea typeface="Hyundai Sans Head" pitchFamily="34" charset="0"/>
                          <a:cs typeface="Calibri"/>
                        </a:rPr>
                        <a:t>6</a:t>
                      </a:r>
                      <a:endParaRPr sz="900" b="1" dirty="0"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16243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10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з/ч выручка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1624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10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з/ч прибыль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16244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10"/>
                        </a:spcBef>
                      </a:pPr>
                      <a:r>
                        <a:rPr lang="en-US"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аксессуаров выручка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16244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10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аксессуаров прибыль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  <a:tr h="16244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10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Другие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доходы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5"/>
                  </a:ext>
                </a:extLst>
              </a:tr>
              <a:tr h="16244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10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Расходы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на персонал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0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0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6"/>
                  </a:ext>
                </a:extLst>
              </a:tr>
              <a:tr h="16244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10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Постоянные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расходы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0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0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7"/>
                  </a:ext>
                </a:extLst>
              </a:tr>
              <a:tr h="162445">
                <a:tc>
                  <a:txBody>
                    <a:bodyPr/>
                    <a:lstStyle/>
                    <a:p>
                      <a:pPr marL="1588" indent="0" algn="l" defTabSz="914400" rtl="0" eaLnBrk="1" latinLnBrk="0" hangingPunct="1">
                        <a:lnSpc>
                          <a:spcPts val="1025"/>
                        </a:lnSpc>
                        <a:spcBef>
                          <a:spcPts val="625"/>
                        </a:spcBef>
                      </a:pPr>
                      <a:r>
                        <a:rPr sz="800" b="1" kern="1200" spc="-5" dirty="0" err="1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Итого</a:t>
                      </a:r>
                      <a:r>
                        <a:rPr sz="800" b="1" kern="1200" spc="-5" dirty="0" smtClean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b="1" kern="1200" spc="-5" dirty="0">
                          <a:solidFill>
                            <a:schemeClr val="tx1"/>
                          </a:solidFill>
                          <a:latin typeface="+mn-lt"/>
                          <a:ea typeface="Hyundai Sans Head" pitchFamily="34" charset="0"/>
                          <a:cs typeface="Calibri"/>
                        </a:rPr>
                        <a:t>прибыль от продажи з/ч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10993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="" xmlns:a16="http://schemas.microsoft.com/office/drawing/2014/main" id="{4C97A0B4-CD67-9826-DDA6-3CE9A124A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A92FB341-A2FD-F863-A3C9-77CB9D6505E5}"/>
              </a:ext>
            </a:extLst>
          </p:cNvPr>
          <p:cNvCxnSpPr>
            <a:cxnSpLocks/>
          </p:cNvCxnSpPr>
          <p:nvPr/>
        </p:nvCxnSpPr>
        <p:spPr>
          <a:xfrm>
            <a:off x="266341" y="595223"/>
            <a:ext cx="11577092" cy="0"/>
          </a:xfrm>
          <a:prstGeom prst="line">
            <a:avLst/>
          </a:prstGeom>
          <a:ln w="12700">
            <a:solidFill>
              <a:srgbClr val="FF9E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bject 2"/>
          <p:cNvSpPr txBox="1"/>
          <p:nvPr/>
        </p:nvSpPr>
        <p:spPr>
          <a:xfrm>
            <a:off x="266341" y="191758"/>
            <a:ext cx="7128792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/>
            <a:r>
              <a:rPr lang="ru-RU" sz="2400" b="1" dirty="0" smtClean="0">
                <a:ea typeface="Hyundai Sans Head" pitchFamily="34" charset="0"/>
              </a:rPr>
              <a:t>Информация о предложении</a:t>
            </a:r>
            <a:endParaRPr lang="ru-RU" sz="2400" b="1" dirty="0">
              <a:ea typeface="Hyundai Sans Head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37664109"/>
              </p:ext>
            </p:extLst>
          </p:nvPr>
        </p:nvGraphicFramePr>
        <p:xfrm>
          <a:off x="400279" y="865658"/>
          <a:ext cx="11437494" cy="5289284"/>
        </p:xfrm>
        <a:graphic>
          <a:graphicData uri="http://schemas.openxmlformats.org/drawingml/2006/table">
            <a:tbl>
              <a:tblPr firstRow="1" bandRow="1"/>
              <a:tblGrid>
                <a:gridCol w="17050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19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07047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63117">
                <a:tc gridSpan="2">
                  <a:txBody>
                    <a:bodyPr/>
                    <a:lstStyle/>
                    <a:p>
                      <a:pPr marL="825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Формат </a:t>
                      </a:r>
                      <a:r>
                        <a:rPr lang="ru-RU" sz="1400" b="1" kern="1200" spc="-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инвестиций </a:t>
                      </a:r>
                      <a:r>
                        <a:rPr lang="en-US" sz="1400" b="1" kern="1200" spc="-5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(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нужное</a:t>
                      </a:r>
                      <a:r>
                        <a:rPr lang="ru-RU" sz="1400" b="1" kern="1200" spc="-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 подчеркнуть)</a:t>
                      </a:r>
                      <a:endParaRPr lang="ru-RU" sz="1400" b="1" dirty="0">
                        <a:effectLst/>
                        <a:latin typeface="+mn-lt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 anchor="ctr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8288" marR="887095" lvl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47650" algn="l"/>
                          <a:tab pos="457200" algn="l"/>
                        </a:tabLst>
                      </a:pPr>
                      <a:r>
                        <a:rPr lang="ru-RU" sz="1400" b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1. Новое 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строительство</a:t>
                      </a:r>
                    </a:p>
                    <a:p>
                      <a:pPr marL="268288" marR="887095" lvl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47650" algn="l"/>
                          <a:tab pos="457200" algn="l"/>
                        </a:tabLst>
                      </a:pPr>
                      <a:r>
                        <a:rPr lang="ru-RU" sz="1400" b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2. Реконструкция</a:t>
                      </a:r>
                      <a:endParaRPr lang="ru-RU" sz="1400" b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Hyundai Sans Head" pitchFamily="34" charset="0"/>
                        <a:cs typeface="Calibri"/>
                      </a:endParaRPr>
                    </a:p>
                    <a:p>
                      <a:pPr marL="268288" marR="887095" lvl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47650" algn="l"/>
                          <a:tab pos="457200" algn="l"/>
                        </a:tabLst>
                      </a:pPr>
                      <a:r>
                        <a:rPr lang="ru-RU" sz="1400" b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3.</a:t>
                      </a:r>
                      <a:r>
                        <a:rPr lang="ru-RU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1400" b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Ребрендинг</a:t>
                      </a:r>
                      <a:endParaRPr lang="ru-RU" sz="1400" b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0652">
                <a:tc gridSpan="2">
                  <a:txBody>
                    <a:bodyPr/>
                    <a:lstStyle/>
                    <a:p>
                      <a:pPr marL="82550" marR="887095" algn="l">
                        <a:lnSpc>
                          <a:spcPct val="115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spc="-15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Тип </a:t>
                      </a:r>
                      <a:r>
                        <a:rPr lang="ru-RU" sz="1400" b="1" kern="1200" spc="-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дилерского центра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(</a:t>
                      </a: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нужное </a:t>
                      </a:r>
                      <a:r>
                        <a:rPr lang="ru-RU" sz="14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1400" b="1" kern="1200" spc="-5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подчеркнуть</a:t>
                      </a:r>
                      <a:r>
                        <a:rPr lang="ru-RU" sz="1400" b="1" kern="1200" spc="-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)</a:t>
                      </a:r>
                      <a:endParaRPr lang="ru-RU" sz="1400" b="1" dirty="0">
                        <a:effectLst/>
                        <a:latin typeface="+mn-lt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6700" marR="887095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 Моно-бренд</a:t>
                      </a:r>
                      <a:r>
                        <a:rPr lang="ru-RU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  / </a:t>
                      </a:r>
                      <a:r>
                        <a:rPr lang="ru-RU" sz="1400" b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Мульти-бренд </a:t>
                      </a:r>
                      <a:endParaRPr lang="ru-RU" sz="1400" b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5703" marR="5703" marT="5703" marB="0" anchor="ctr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8959">
                <a:tc rowSpan="7">
                  <a:txBody>
                    <a:bodyPr/>
                    <a:lstStyle/>
                    <a:p>
                      <a:pPr marL="825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Hyundai Sans Head" pitchFamily="34" charset="0"/>
                        <a:cs typeface="Calibri"/>
                      </a:endParaRPr>
                    </a:p>
                    <a:p>
                      <a:pPr marL="825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Данные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по  п</a:t>
                      </a:r>
                      <a:r>
                        <a:rPr lang="ru-RU" sz="1400" b="1" kern="1200" spc="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о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мещению</a:t>
                      </a:r>
                      <a:endParaRPr lang="ru-RU" sz="1400" b="1" dirty="0">
                        <a:effectLst/>
                        <a:latin typeface="+mn-lt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 anchor="ctr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/>
                      <a:r>
                        <a:rPr lang="ru-RU" sz="1400" b="1" dirty="0" smtClean="0">
                          <a:effectLst/>
                          <a:latin typeface="+mn-lt"/>
                          <a:ea typeface="Hyundai Sans Head" pitchFamily="34" charset="0"/>
                          <a:cs typeface="Times New Roman"/>
                        </a:rPr>
                        <a:t>Адрес центра</a:t>
                      </a:r>
                      <a:endParaRPr lang="ru-RU" sz="1400" b="1" dirty="0">
                        <a:effectLst/>
                        <a:latin typeface="+mn-lt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 anchor="ctr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400" dirty="0">
                        <a:effectLst/>
                        <a:latin typeface="+mn-lt"/>
                        <a:ea typeface="Hyundai Sans Head" pitchFamily="34" charset="0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364">
                <a:tc vMerge="1">
                  <a:txBody>
                    <a:bodyPr/>
                    <a:lstStyle/>
                    <a:p>
                      <a:pPr marL="825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j-lt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CD3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/>
                      <a:r>
                        <a:rPr lang="ru-RU" sz="1400" b="1" dirty="0" smtClean="0">
                          <a:effectLst/>
                          <a:latin typeface="+mn-lt"/>
                          <a:ea typeface="Hyundai Sans Head" pitchFamily="34" charset="0"/>
                          <a:cs typeface="Times New Roman"/>
                        </a:rPr>
                        <a:t>Статус собственности</a:t>
                      </a:r>
                      <a:endParaRPr lang="ru-RU" sz="1400" b="1" dirty="0">
                        <a:effectLst/>
                        <a:latin typeface="+mn-lt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 anchor="ctr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400" dirty="0">
                        <a:effectLst/>
                        <a:latin typeface="+mn-lt"/>
                        <a:ea typeface="Hyundai Sans Head" pitchFamily="34" charset="0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652">
                <a:tc vMerge="1">
                  <a:txBody>
                    <a:bodyPr/>
                    <a:lstStyle/>
                    <a:p>
                      <a:pPr marL="825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j-lt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CD3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Hyundai Sans Head" pitchFamily="34" charset="0"/>
                          <a:cs typeface="Times New Roman"/>
                        </a:rPr>
                        <a:t>Размер земельного участка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 anchor="ctr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400" dirty="0">
                        <a:effectLst/>
                        <a:latin typeface="+mn-lt"/>
                        <a:ea typeface="Hyundai Sans Head" pitchFamily="34" charset="0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605">
                <a:tc vMerge="1">
                  <a:txBody>
                    <a:bodyPr/>
                    <a:lstStyle/>
                    <a:p>
                      <a:pPr marL="825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j-lt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CD3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/>
                      <a:r>
                        <a:rPr lang="ru-RU" sz="1400" b="1" baseline="0" dirty="0" smtClean="0">
                          <a:effectLst/>
                          <a:latin typeface="+mn-lt"/>
                          <a:ea typeface="Hyundai Sans Head" pitchFamily="34" charset="0"/>
                          <a:cs typeface="Times New Roman"/>
                        </a:rPr>
                        <a:t>Демонстрационный зал крытый (площадь)</a:t>
                      </a:r>
                      <a:endParaRPr lang="ru-RU" sz="1400" b="1" dirty="0">
                        <a:effectLst/>
                        <a:latin typeface="+mn-lt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 anchor="ctr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400" dirty="0">
                        <a:effectLst/>
                        <a:latin typeface="+mn-lt"/>
                        <a:ea typeface="Hyundai Sans Head" pitchFamily="34" charset="0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237">
                <a:tc vMerge="1">
                  <a:txBody>
                    <a:bodyPr/>
                    <a:lstStyle/>
                    <a:p>
                      <a:pPr marL="825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j-lt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CD3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Hyundai Sans Head" pitchFamily="34" charset="0"/>
                          <a:cs typeface="+mn-cs"/>
                        </a:rPr>
                        <a:t>Слесаный цех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Hyundai Sans Head" pitchFamily="34" charset="0"/>
                          <a:cs typeface="+mn-cs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Hyundai Sans Head" pitchFamily="34" charset="0"/>
                          <a:cs typeface="+mn-cs"/>
                        </a:rPr>
                        <a:t>(площадь)</a:t>
                      </a:r>
                      <a:endParaRPr lang="ru-RU" sz="1400" b="1" dirty="0">
                        <a:effectLst/>
                        <a:latin typeface="+mn-lt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 anchor="ctr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400" dirty="0">
                        <a:effectLst/>
                        <a:latin typeface="+mn-lt"/>
                        <a:ea typeface="Hyundai Sans Head" pitchFamily="34" charset="0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792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Hyundai Sans Head" pitchFamily="34" charset="0"/>
                          <a:cs typeface="+mn-cs"/>
                        </a:rPr>
                        <a:t>Кузовной цех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Hyundai Sans Head" pitchFamily="34" charset="0"/>
                          <a:cs typeface="+mn-cs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Hyundai Sans Head" pitchFamily="34" charset="0"/>
                          <a:cs typeface="+mn-cs"/>
                        </a:rPr>
                        <a:t>(площадь)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 anchor="ctr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400" dirty="0">
                        <a:effectLst/>
                        <a:latin typeface="+mn-lt"/>
                        <a:ea typeface="Hyundai Sans Head" pitchFamily="34" charset="0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4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spc="-5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Склад  з/ч (площадь)</a:t>
                      </a:r>
                      <a:endParaRPr lang="ru-RU" sz="1400" b="1" dirty="0">
                        <a:effectLst/>
                        <a:latin typeface="+mn-lt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400" dirty="0">
                        <a:effectLst/>
                        <a:latin typeface="+mn-lt"/>
                        <a:ea typeface="Hyundai Sans Head" pitchFamily="34" charset="0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14568">
                <a:tc gridSpan="2">
                  <a:txBody>
                    <a:bodyPr/>
                    <a:lstStyle/>
                    <a:p>
                      <a:pPr marL="82550" marR="182880" algn="l">
                        <a:lnSpc>
                          <a:spcPct val="115000"/>
                        </a:lnSpc>
                        <a:spcBef>
                          <a:spcPts val="26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spc="-5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Наличие </a:t>
                      </a:r>
                      <a:r>
                        <a:rPr lang="ru-RU" sz="1400" b="1" kern="1200" spc="-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коммуникаций (электричество, </a:t>
                      </a:r>
                      <a:r>
                        <a:rPr lang="ru-RU" sz="1400" b="1" kern="120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вода,  </a:t>
                      </a:r>
                      <a:r>
                        <a:rPr lang="ru-RU" sz="1400" b="1" kern="1200" spc="-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отопление)</a:t>
                      </a:r>
                      <a:endParaRPr lang="ru-RU" sz="1400" b="1" dirty="0">
                        <a:effectLst/>
                        <a:latin typeface="+mn-lt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400" dirty="0">
                        <a:effectLst/>
                        <a:latin typeface="+mn-lt"/>
                        <a:ea typeface="Hyundai Sans Head" pitchFamily="34" charset="0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78489">
                <a:tc gridSpan="2">
                  <a:txBody>
                    <a:bodyPr/>
                    <a:lstStyle/>
                    <a:p>
                      <a:pPr marL="82550" algn="l">
                        <a:lnSpc>
                          <a:spcPct val="115000"/>
                        </a:lnSpc>
                        <a:spcBef>
                          <a:spcPts val="83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spc="-5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Срок </a:t>
                      </a:r>
                      <a:r>
                        <a:rPr lang="ru-RU" sz="1400" b="1" kern="1200" spc="-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готовности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к </a:t>
                      </a:r>
                      <a:r>
                        <a:rPr lang="ru-RU" sz="1400" b="1" kern="1200" spc="-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запуску</a:t>
                      </a:r>
                      <a:r>
                        <a:rPr lang="ru-RU" sz="1400" b="1" kern="1200" spc="8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1400" b="1" kern="1200" spc="-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undai Sans Head" pitchFamily="34" charset="0"/>
                          <a:cs typeface="Calibri"/>
                        </a:rPr>
                        <a:t>центра</a:t>
                      </a:r>
                      <a:endParaRPr lang="ru-RU" sz="1400" b="1" dirty="0">
                        <a:effectLst/>
                        <a:latin typeface="+mn-lt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400" dirty="0">
                        <a:effectLst/>
                        <a:latin typeface="+mn-lt"/>
                        <a:ea typeface="Hyundai Sans Head" pitchFamily="34" charset="0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10993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="" xmlns:a16="http://schemas.microsoft.com/office/drawing/2014/main" id="{4C97A0B4-CD67-9826-DDA6-3CE9A124A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A92FB341-A2FD-F863-A3C9-77CB9D6505E5}"/>
              </a:ext>
            </a:extLst>
          </p:cNvPr>
          <p:cNvCxnSpPr>
            <a:cxnSpLocks/>
          </p:cNvCxnSpPr>
          <p:nvPr/>
        </p:nvCxnSpPr>
        <p:spPr>
          <a:xfrm>
            <a:off x="266341" y="595223"/>
            <a:ext cx="11577092" cy="0"/>
          </a:xfrm>
          <a:prstGeom prst="line">
            <a:avLst/>
          </a:prstGeom>
          <a:ln w="12700">
            <a:solidFill>
              <a:srgbClr val="FF9E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24466451"/>
              </p:ext>
            </p:extLst>
          </p:nvPr>
        </p:nvGraphicFramePr>
        <p:xfrm>
          <a:off x="410392" y="1006473"/>
          <a:ext cx="11410904" cy="48609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72553"/>
                <a:gridCol w="3025817"/>
                <a:gridCol w="2973648"/>
                <a:gridCol w="2738886"/>
              </a:tblGrid>
              <a:tr h="243046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Фасад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Открытая площадка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Демонстрационный</a:t>
                      </a:r>
                      <a:r>
                        <a:rPr lang="ru-RU" sz="1800" baseline="0" dirty="0" smtClean="0">
                          <a:latin typeface="+mn-lt"/>
                        </a:rPr>
                        <a:t> зал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Зона</a:t>
                      </a:r>
                      <a:r>
                        <a:rPr lang="ru-RU" sz="1800" baseline="0" dirty="0" smtClean="0">
                          <a:latin typeface="+mn-lt"/>
                        </a:rPr>
                        <a:t> отдела продаж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/>
                </a:tc>
              </a:tr>
              <a:tr h="243046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Сервисная зона 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Мойка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Склад запасных частей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Клиентская зона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object 2"/>
          <p:cNvSpPr txBox="1"/>
          <p:nvPr/>
        </p:nvSpPr>
        <p:spPr>
          <a:xfrm>
            <a:off x="265982" y="188992"/>
            <a:ext cx="7128792" cy="3638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>
              <a:lnSpc>
                <a:spcPct val="102000"/>
              </a:lnSpc>
            </a:pPr>
            <a:r>
              <a:rPr lang="ru-RU" sz="2400" b="1" dirty="0">
                <a:ea typeface="Hyundai Sans Head" pitchFamily="34" charset="0"/>
              </a:rPr>
              <a:t>Существующий вид (фото)</a:t>
            </a:r>
          </a:p>
        </p:txBody>
      </p:sp>
    </p:spTree>
    <p:extLst>
      <p:ext uri="{BB962C8B-B14F-4D97-AF65-F5344CB8AC3E}">
        <p14:creationId xmlns="" xmlns:p14="http://schemas.microsoft.com/office/powerpoint/2010/main" val="41109933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1220</Words>
  <Application>Microsoft Office PowerPoint</Application>
  <PresentationFormat>Произвольный</PresentationFormat>
  <Paragraphs>221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Денис Пивоваров</dc:creator>
  <cp:lastModifiedBy>sumina</cp:lastModifiedBy>
  <cp:revision>21</cp:revision>
  <dcterms:created xsi:type="dcterms:W3CDTF">2024-02-06T12:12:22Z</dcterms:created>
  <dcterms:modified xsi:type="dcterms:W3CDTF">2024-08-07T09:34:42Z</dcterms:modified>
</cp:coreProperties>
</file>