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18"/>
  </p:notesMasterIdLst>
  <p:sldIdLst>
    <p:sldId id="258" r:id="rId3"/>
    <p:sldId id="28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89" r:id="rId12"/>
    <p:sldId id="310" r:id="rId13"/>
    <p:sldId id="307" r:id="rId14"/>
    <p:sldId id="308" r:id="rId15"/>
    <p:sldId id="311" r:id="rId16"/>
    <p:sldId id="29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6C31-76B3-4164-8E76-30C71D3DABCF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E3550-F14F-46E0-B680-402B42ED59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04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lum contrast="20000"/>
          </a:blip>
          <a:srcRect t="21962"/>
          <a:stretch>
            <a:fillRect/>
          </a:stretch>
        </p:blipFill>
        <p:spPr bwMode="auto">
          <a:xfrm>
            <a:off x="0" y="1501775"/>
            <a:ext cx="9144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60驶向辉煌80cmX180cm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A10311"/>
              </a:clrFrom>
              <a:clrTo>
                <a:srgbClr val="A1031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598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9B5C0977-9C28-4542-9ABA-399477D60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440" y="4997250"/>
            <a:ext cx="777312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 b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renshuliang.ZHENGBANG\Desktop\JPG\PPT-05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C:\Users\renshuliang.ZHENGBANG\Desktop\logo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9B5C0977-9C28-4542-9ABA-399477D60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lum contrast="20000"/>
          </a:blip>
          <a:srcRect t="21962"/>
          <a:stretch>
            <a:fillRect/>
          </a:stretch>
        </p:blipFill>
        <p:spPr bwMode="auto">
          <a:xfrm>
            <a:off x="0" y="1501775"/>
            <a:ext cx="9144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60驶向辉煌80cmX180cm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clrChange>
              <a:clrFrom>
                <a:srgbClr val="A10311"/>
              </a:clrFrom>
              <a:clrTo>
                <a:srgbClr val="A1031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598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121" descr="E:\市场开发部\规划评审\各部门反馈\6 品牌\LOGO\国际公司VI20130605\北汽国际英文组合20130603v1.0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46904" t="65286" r="13025" b="17357"/>
          <a:stretch>
            <a:fillRect/>
          </a:stretch>
        </p:blipFill>
        <p:spPr bwMode="auto">
          <a:xfrm>
            <a:off x="327025" y="6381750"/>
            <a:ext cx="1371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70" descr="C:\Users\Wly\Desktop\QQ截图20130609132425.png"/>
          <p:cNvPicPr>
            <a:picLocks noChangeAspect="1" noChangeArrowheads="1"/>
          </p:cNvPicPr>
          <p:nvPr userDrawn="1"/>
        </p:nvPicPr>
        <p:blipFill>
          <a:blip r:embed="rId8" cstate="print"/>
          <a:srcRect l="50000" t="-21597" r="10040"/>
          <a:stretch>
            <a:fillRect/>
          </a:stretch>
        </p:blipFill>
        <p:spPr bwMode="auto">
          <a:xfrm>
            <a:off x="6710363" y="6381750"/>
            <a:ext cx="15811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灯片编号占位符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C0977-9C28-4542-9ABA-399477D60D56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Анкета кандидата в дилеры       ООО «БАИК РУС»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7744" y="4030032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Компания:</a:t>
            </a:r>
          </a:p>
          <a:p>
            <a:endParaRPr lang="ru-RU" sz="2000" b="1" dirty="0"/>
          </a:p>
          <a:p>
            <a:r>
              <a:rPr lang="ru-RU" sz="2000" b="1" dirty="0"/>
              <a:t>Город:</a:t>
            </a:r>
          </a:p>
          <a:p>
            <a:endParaRPr lang="ru-RU" sz="2000" b="1" dirty="0"/>
          </a:p>
          <a:p>
            <a:r>
              <a:rPr lang="ru-RU" sz="2000" b="1" dirty="0"/>
              <a:t>Дата: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67" y="2636912"/>
            <a:ext cx="4896544" cy="361197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DDE412C-B6C9-4148-879E-04590E100286}"/>
              </a:ext>
            </a:extLst>
          </p:cNvPr>
          <p:cNvSpPr/>
          <p:nvPr/>
        </p:nvSpPr>
        <p:spPr>
          <a:xfrm>
            <a:off x="683568" y="1052736"/>
            <a:ext cx="8064063" cy="20162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Планировки предложения должны включать в себя следующие данные:</a:t>
            </a:r>
          </a:p>
          <a:p>
            <a:pPr algn="ctr"/>
            <a:endParaRPr lang="ru-RU" sz="1600" b="1" dirty="0">
              <a:solidFill>
                <a:sysClr val="windowText" lastClr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ysClr val="windowText" lastClr="000000"/>
                </a:solidFill>
              </a:rPr>
              <a:t>Схема выставочного зала </a:t>
            </a:r>
            <a:r>
              <a:rPr lang="en-US" sz="1400" b="1" dirty="0">
                <a:solidFill>
                  <a:sysClr val="windowText" lastClr="000000"/>
                </a:solidFill>
              </a:rPr>
              <a:t>BAIC </a:t>
            </a:r>
            <a:r>
              <a:rPr lang="ru-RU" sz="1400" b="1" dirty="0" smtClean="0">
                <a:solidFill>
                  <a:sysClr val="windowText" lastClr="000000"/>
                </a:solidFill>
              </a:rPr>
              <a:t>от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45</a:t>
            </a:r>
            <a:r>
              <a:rPr lang="ru-RU" sz="1400" b="1" dirty="0" smtClean="0">
                <a:solidFill>
                  <a:sysClr val="windowText" lastClr="000000"/>
                </a:solidFill>
              </a:rPr>
              <a:t>0</a:t>
            </a:r>
            <a:r>
              <a:rPr lang="en-US" sz="1400" b="1" dirty="0">
                <a:solidFill>
                  <a:sysClr val="windowText" lastClr="000000"/>
                </a:solidFill>
              </a:rPr>
              <a:t>*</a:t>
            </a:r>
            <a:r>
              <a:rPr lang="ru-RU" sz="1400" b="1" dirty="0">
                <a:solidFill>
                  <a:sysClr val="windowText" lastClr="000000"/>
                </a:solidFill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</a:rPr>
              <a:t>кв.м</a:t>
            </a:r>
            <a:r>
              <a:rPr lang="ru-RU" sz="1400" b="1" dirty="0">
                <a:solidFill>
                  <a:sysClr val="windowText" lastClr="000000"/>
                </a:solidFill>
              </a:rPr>
              <a:t>., </a:t>
            </a:r>
            <a:r>
              <a:rPr lang="ru-RU" sz="1400" dirty="0">
                <a:solidFill>
                  <a:sysClr val="windowText" lastClr="000000"/>
                </a:solidFill>
              </a:rPr>
              <a:t>с отметкой зонирования и расположения бренда (в случае мульти-брендового размещения)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Требования к выставочному залу</a:t>
            </a:r>
            <a:r>
              <a:rPr lang="en-US" sz="1400" dirty="0">
                <a:solidFill>
                  <a:sysClr val="windowText" lastClr="000000"/>
                </a:solidFill>
              </a:rPr>
              <a:t>  </a:t>
            </a:r>
            <a:r>
              <a:rPr lang="ru-RU" sz="1400" dirty="0">
                <a:solidFill>
                  <a:sysClr val="windowText" lastClr="000000"/>
                </a:solidFill>
              </a:rPr>
              <a:t>в формате эксклюзив: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Наличие отдельного входа;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Перегородка высотой не менее 2.5 м., отделяющая выставочный зал </a:t>
            </a:r>
            <a:r>
              <a:rPr lang="en-US" sz="1400" dirty="0">
                <a:solidFill>
                  <a:sysClr val="windowText" lastClr="000000"/>
                </a:solidFill>
              </a:rPr>
              <a:t>BAIC </a:t>
            </a:r>
            <a:r>
              <a:rPr lang="ru-RU" sz="1400" dirty="0">
                <a:solidFill>
                  <a:sysClr val="windowText" lastClr="000000"/>
                </a:solidFill>
              </a:rPr>
              <a:t>от иных марок;</a:t>
            </a:r>
          </a:p>
          <a:p>
            <a:pPr lvl="4"/>
            <a:r>
              <a:rPr lang="ru-RU" sz="14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3319" name="TextBox 2"/>
          <p:cNvSpPr>
            <a:spLocks noChangeArrowheads="1"/>
          </p:cNvSpPr>
          <p:nvPr/>
        </p:nvSpPr>
        <p:spPr bwMode="auto">
          <a:xfrm>
            <a:off x="285720" y="261938"/>
            <a:ext cx="60864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Планировка 1го этажа</a:t>
            </a:r>
          </a:p>
        </p:txBody>
      </p:sp>
      <p:sp>
        <p:nvSpPr>
          <p:cNvPr id="15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8" name="Прямоугольник 7"/>
          <p:cNvSpPr/>
          <p:nvPr/>
        </p:nvSpPr>
        <p:spPr>
          <a:xfrm rot="20002512">
            <a:off x="1138330" y="4654154"/>
            <a:ext cx="4032448" cy="4127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2160" y="3140968"/>
            <a:ext cx="309634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* Обратите внимание:</a:t>
            </a:r>
          </a:p>
          <a:p>
            <a:pPr marL="342900" indent="-342900">
              <a:buAutoNum type="arabicParenR"/>
            </a:pPr>
            <a:r>
              <a:rPr lang="ru-RU" sz="1200" dirty="0" smtClean="0">
                <a:solidFill>
                  <a:srgbClr val="C00000"/>
                </a:solidFill>
              </a:rPr>
              <a:t>Общая </a:t>
            </a:r>
            <a:r>
              <a:rPr lang="ru-RU" sz="1200" dirty="0">
                <a:solidFill>
                  <a:srgbClr val="C00000"/>
                </a:solidFill>
              </a:rPr>
              <a:t>площадь выставочного зала должна составлять не менее </a:t>
            </a:r>
            <a:r>
              <a:rPr lang="en-US" sz="1200" dirty="0" smtClean="0">
                <a:solidFill>
                  <a:srgbClr val="C00000"/>
                </a:solidFill>
              </a:rPr>
              <a:t>45</a:t>
            </a:r>
            <a:r>
              <a:rPr lang="ru-RU" sz="1200" dirty="0" smtClean="0">
                <a:solidFill>
                  <a:srgbClr val="C00000"/>
                </a:solidFill>
              </a:rPr>
              <a:t>0 </a:t>
            </a:r>
            <a:r>
              <a:rPr lang="ru-RU" sz="1200" dirty="0">
                <a:solidFill>
                  <a:srgbClr val="C00000"/>
                </a:solidFill>
              </a:rPr>
              <a:t>кв. м</a:t>
            </a:r>
            <a:r>
              <a:rPr lang="ru-RU" sz="1200" dirty="0" smtClean="0">
                <a:solidFill>
                  <a:srgbClr val="C00000"/>
                </a:solidFill>
              </a:rPr>
              <a:t>., </a:t>
            </a:r>
            <a:endParaRPr lang="ru-RU" sz="1200" dirty="0">
              <a:solidFill>
                <a:srgbClr val="C00000"/>
              </a:solidFill>
            </a:endParaRPr>
          </a:p>
          <a:p>
            <a:pPr marL="342900" indent="-342900">
              <a:buAutoNum type="arabicParenR"/>
            </a:pPr>
            <a:r>
              <a:rPr lang="ru-RU" sz="1200" dirty="0">
                <a:solidFill>
                  <a:srgbClr val="C00000"/>
                </a:solidFill>
              </a:rPr>
              <a:t>В</a:t>
            </a:r>
            <a:r>
              <a:rPr lang="ru-RU" sz="1200" dirty="0" smtClean="0">
                <a:solidFill>
                  <a:srgbClr val="C00000"/>
                </a:solidFill>
              </a:rPr>
              <a:t>ысота потолков в выставочном зале не ниже 4м. </a:t>
            </a:r>
          </a:p>
          <a:p>
            <a:pPr marL="342900" indent="-342900">
              <a:buAutoNum type="arabicParenR"/>
            </a:pPr>
            <a:r>
              <a:rPr lang="ru-RU" sz="1200" dirty="0" smtClean="0">
                <a:solidFill>
                  <a:srgbClr val="C00000"/>
                </a:solidFill>
              </a:rPr>
              <a:t>При </a:t>
            </a:r>
            <a:r>
              <a:rPr lang="ru-RU" sz="1200" dirty="0" err="1" smtClean="0">
                <a:solidFill>
                  <a:srgbClr val="C00000"/>
                </a:solidFill>
              </a:rPr>
              <a:t>мультибрендовом</a:t>
            </a:r>
            <a:r>
              <a:rPr lang="ru-RU" sz="1200" dirty="0" smtClean="0">
                <a:solidFill>
                  <a:srgbClr val="C00000"/>
                </a:solidFill>
              </a:rPr>
              <a:t> размещении четко и понятно обозначьте зону выставочного зала для </a:t>
            </a:r>
            <a:r>
              <a:rPr lang="en-US" sz="1200" dirty="0" smtClean="0">
                <a:solidFill>
                  <a:srgbClr val="C00000"/>
                </a:solidFill>
              </a:rPr>
              <a:t>BAIC</a:t>
            </a:r>
            <a:r>
              <a:rPr lang="ru-RU" sz="1200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AutoNum type="arabicParenR"/>
            </a:pPr>
            <a:r>
              <a:rPr lang="ru-RU" sz="1200" dirty="0" smtClean="0">
                <a:solidFill>
                  <a:srgbClr val="C00000"/>
                </a:solidFill>
              </a:rPr>
              <a:t>Отметьте на схеме отдельный вход и перегородку, отделяющую выставочный зал </a:t>
            </a:r>
            <a:r>
              <a:rPr lang="en-US" sz="1200" dirty="0" smtClean="0">
                <a:solidFill>
                  <a:srgbClr val="C00000"/>
                </a:solidFill>
              </a:rPr>
              <a:t>BAIC </a:t>
            </a:r>
            <a:r>
              <a:rPr lang="ru-RU" sz="1200" dirty="0" smtClean="0">
                <a:solidFill>
                  <a:srgbClr val="C00000"/>
                </a:solidFill>
              </a:rPr>
              <a:t>от иных брендов.</a:t>
            </a:r>
          </a:p>
          <a:p>
            <a:r>
              <a:rPr lang="ru-RU" sz="1200" b="1" dirty="0">
                <a:solidFill>
                  <a:srgbClr val="C00000"/>
                </a:solidFill>
              </a:rPr>
              <a:t>При </a:t>
            </a:r>
            <a:r>
              <a:rPr lang="ru-RU" sz="1200" b="1" dirty="0" smtClean="0">
                <a:solidFill>
                  <a:srgbClr val="C00000"/>
                </a:solidFill>
              </a:rPr>
              <a:t>не возможности соответствия предлагаемого решения обозначенным требованиям, </a:t>
            </a:r>
            <a:r>
              <a:rPr lang="ru-RU" sz="1200" b="1" dirty="0">
                <a:solidFill>
                  <a:srgbClr val="C00000"/>
                </a:solidFill>
              </a:rPr>
              <a:t>решение может быть признано «временным».</a:t>
            </a:r>
          </a:p>
          <a:p>
            <a:pPr marL="342900" indent="-342900">
              <a:buAutoNum type="arabicParenR"/>
            </a:pPr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Фото внешний вид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E0F6584-E565-405D-83AD-D4CB63EF168D}"/>
              </a:ext>
            </a:extLst>
          </p:cNvPr>
          <p:cNvSpPr/>
          <p:nvPr/>
        </p:nvSpPr>
        <p:spPr>
          <a:xfrm>
            <a:off x="402021" y="1124744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2528A6-1F0C-40E9-BDDA-6149F3CAA3B4}"/>
              </a:ext>
            </a:extLst>
          </p:cNvPr>
          <p:cNvSpPr/>
          <p:nvPr/>
        </p:nvSpPr>
        <p:spPr>
          <a:xfrm>
            <a:off x="3259521" y="1124744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81354D4-EC0C-4003-8F34-5F573CFF9412}"/>
              </a:ext>
            </a:extLst>
          </p:cNvPr>
          <p:cNvSpPr/>
          <p:nvPr/>
        </p:nvSpPr>
        <p:spPr>
          <a:xfrm>
            <a:off x="6117021" y="1124744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F9A6B05-DC41-433E-9BD3-5624425311D8}"/>
              </a:ext>
            </a:extLst>
          </p:cNvPr>
          <p:cNvSpPr/>
          <p:nvPr/>
        </p:nvSpPr>
        <p:spPr>
          <a:xfrm>
            <a:off x="412527" y="2908883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9C38442-DD99-4A6E-860B-531F98494545}"/>
              </a:ext>
            </a:extLst>
          </p:cNvPr>
          <p:cNvSpPr/>
          <p:nvPr/>
        </p:nvSpPr>
        <p:spPr>
          <a:xfrm>
            <a:off x="3270027" y="2908883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53502BC-69E1-439A-83DA-9A32B30340A4}"/>
              </a:ext>
            </a:extLst>
          </p:cNvPr>
          <p:cNvSpPr/>
          <p:nvPr/>
        </p:nvSpPr>
        <p:spPr>
          <a:xfrm>
            <a:off x="6127527" y="2908883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021" y="4869160"/>
            <a:ext cx="8350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Необходимо сделать общие фото Фасада / дороги / прилегающей территории с разных сторон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95" y="1340768"/>
            <a:ext cx="2559729" cy="12241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0002512">
            <a:off x="565909" y="1957204"/>
            <a:ext cx="2493600" cy="270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4132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Фото шоу-</a:t>
            </a:r>
            <a:r>
              <a:rPr kumimoji="1" lang="ru-RU" altLang="zh-CN" sz="2200" b="1" dirty="0" err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рум</a:t>
            </a:r>
            <a:endParaRPr kumimoji="1" lang="ru-RU" altLang="zh-CN" sz="2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2021" y="5569495"/>
            <a:ext cx="8350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Необходимо сделать общие фото внутри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E0F6584-E565-405D-83AD-D4CB63EF168D}"/>
              </a:ext>
            </a:extLst>
          </p:cNvPr>
          <p:cNvSpPr/>
          <p:nvPr/>
        </p:nvSpPr>
        <p:spPr>
          <a:xfrm>
            <a:off x="315308" y="1200152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1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шоу-рума)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52528A6-1F0C-40E9-BDDA-6149F3CAA3B4}"/>
              </a:ext>
            </a:extLst>
          </p:cNvPr>
          <p:cNvSpPr/>
          <p:nvPr/>
        </p:nvSpPr>
        <p:spPr>
          <a:xfrm>
            <a:off x="2471242" y="1200152"/>
            <a:ext cx="2014045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2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шоу-рума)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81354D4-EC0C-4003-8F34-5F573CFF9412}"/>
              </a:ext>
            </a:extLst>
          </p:cNvPr>
          <p:cNvSpPr/>
          <p:nvPr/>
        </p:nvSpPr>
        <p:spPr>
          <a:xfrm>
            <a:off x="4606166" y="1208038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3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шоу-рума)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F9A6B05-DC41-433E-9BD3-5624425311D8}"/>
              </a:ext>
            </a:extLst>
          </p:cNvPr>
          <p:cNvSpPr/>
          <p:nvPr/>
        </p:nvSpPr>
        <p:spPr>
          <a:xfrm>
            <a:off x="315308" y="3007936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5 (клиентская зона)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9C38442-DD99-4A6E-860B-531F98494545}"/>
              </a:ext>
            </a:extLst>
          </p:cNvPr>
          <p:cNvSpPr/>
          <p:nvPr/>
        </p:nvSpPr>
        <p:spPr>
          <a:xfrm>
            <a:off x="2469953" y="3007936"/>
            <a:ext cx="2014045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6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(рабочие места отдела продаж)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53502BC-69E1-439A-83DA-9A32B30340A4}"/>
              </a:ext>
            </a:extLst>
          </p:cNvPr>
          <p:cNvSpPr/>
          <p:nvPr/>
        </p:nvSpPr>
        <p:spPr>
          <a:xfrm>
            <a:off x="4606166" y="3007936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7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(рабочие места отдела продаж)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560EE6B-FED0-4DD6-8C52-7F835EB4B33A}"/>
              </a:ext>
            </a:extLst>
          </p:cNvPr>
          <p:cNvSpPr/>
          <p:nvPr/>
        </p:nvSpPr>
        <p:spPr>
          <a:xfrm>
            <a:off x="6751594" y="1208038"/>
            <a:ext cx="207709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4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(ресепшн / входная группа)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915025C-7BB8-431D-999E-A88DE8EE6EB9}"/>
              </a:ext>
            </a:extLst>
          </p:cNvPr>
          <p:cNvSpPr/>
          <p:nvPr/>
        </p:nvSpPr>
        <p:spPr>
          <a:xfrm>
            <a:off x="6750279" y="3007936"/>
            <a:ext cx="2078413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8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(Сервисное бюро)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21" y="1401400"/>
            <a:ext cx="1865723" cy="102952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20002512">
            <a:off x="35819" y="1957204"/>
            <a:ext cx="2493600" cy="270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5332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Фото сервисная зона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E0F6584-E565-405D-83AD-D4CB63EF168D}"/>
              </a:ext>
            </a:extLst>
          </p:cNvPr>
          <p:cNvSpPr/>
          <p:nvPr/>
        </p:nvSpPr>
        <p:spPr>
          <a:xfrm>
            <a:off x="315308" y="1215911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1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сервисной зоны)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52528A6-1F0C-40E9-BDDA-6149F3CAA3B4}"/>
              </a:ext>
            </a:extLst>
          </p:cNvPr>
          <p:cNvSpPr/>
          <p:nvPr/>
        </p:nvSpPr>
        <p:spPr>
          <a:xfrm>
            <a:off x="2471242" y="1215911"/>
            <a:ext cx="2014045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2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сервисной зоны)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81354D4-EC0C-4003-8F34-5F573CFF9412}"/>
              </a:ext>
            </a:extLst>
          </p:cNvPr>
          <p:cNvSpPr/>
          <p:nvPr/>
        </p:nvSpPr>
        <p:spPr>
          <a:xfrm>
            <a:off x="4606166" y="1223797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3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сервисной зоны)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F9A6B05-DC41-433E-9BD3-5624425311D8}"/>
              </a:ext>
            </a:extLst>
          </p:cNvPr>
          <p:cNvSpPr/>
          <p:nvPr/>
        </p:nvSpPr>
        <p:spPr>
          <a:xfrm>
            <a:off x="315308" y="3007936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5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(мойка)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9C38442-DD99-4A6E-860B-531F98494545}"/>
              </a:ext>
            </a:extLst>
          </p:cNvPr>
          <p:cNvSpPr/>
          <p:nvPr/>
        </p:nvSpPr>
        <p:spPr>
          <a:xfrm>
            <a:off x="2469953" y="3007936"/>
            <a:ext cx="2014045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6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(прямая приемка)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53502BC-69E1-439A-83DA-9A32B30340A4}"/>
              </a:ext>
            </a:extLst>
          </p:cNvPr>
          <p:cNvSpPr/>
          <p:nvPr/>
        </p:nvSpPr>
        <p:spPr>
          <a:xfrm>
            <a:off x="4606166" y="3007936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7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(склад З/Ч)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560EE6B-FED0-4DD6-8C52-7F835EB4B33A}"/>
              </a:ext>
            </a:extLst>
          </p:cNvPr>
          <p:cNvSpPr/>
          <p:nvPr/>
        </p:nvSpPr>
        <p:spPr>
          <a:xfrm>
            <a:off x="6751594" y="1223797"/>
            <a:ext cx="207709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4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сервисной зоны)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915025C-7BB8-431D-999E-A88DE8EE6EB9}"/>
              </a:ext>
            </a:extLst>
          </p:cNvPr>
          <p:cNvSpPr/>
          <p:nvPr/>
        </p:nvSpPr>
        <p:spPr>
          <a:xfrm>
            <a:off x="6750279" y="3007936"/>
            <a:ext cx="2078413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8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(малярно-кузовной цех)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при наличии*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021" y="5229200"/>
            <a:ext cx="8350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Необходимо сделать  подробные фото сервисной зоны / Склада з/ч /  МКЦ * 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* - при наличии в ДЦ</a:t>
            </a:r>
          </a:p>
          <a:p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Заключительные положения*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280920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dirty="0"/>
              <a:t>АНТИКОРРУПЦИОННАЯ ОГОВОРКА</a:t>
            </a:r>
            <a:endParaRPr lang="ru-RU" sz="1050" dirty="0"/>
          </a:p>
          <a:p>
            <a:r>
              <a:rPr lang="ru-RU" sz="900" dirty="0"/>
              <a:t>1. Стороны подтверждают, что они, их аффилированные лица, работники или посредники до подписания Договора, а также во время исполнения обязательств по Договору не выплачивают, не предлагают выплатить и не разрешают выплату каких-либо денежных средств или ценностей, прямо или косвенно, любым лицам для оказания влияния на действия или решения этих лиц с целью получить какие-либо неправомерные преимущества или иные неправомерные цели (в том числе в целях подписания Договора, получения скидок и др.).</a:t>
            </a:r>
          </a:p>
          <a:p>
            <a:r>
              <a:rPr lang="ru-RU" sz="900" dirty="0"/>
              <a:t>2. При исполнении своих обязательств по будущему Договору, Стороны, их аффилированные лица, работники или посредники не осуществляют действия, квалифицируемые применимым для целей Договора законодательством, как дача/получение взятки, коммерческий подкуп, а также действия, нарушающие требования применимого законодательства и международных актов о противодействии легализации (отмыванию) доходов, полученных преступным путем. </a:t>
            </a:r>
          </a:p>
          <a:p>
            <a:r>
              <a:rPr lang="ru-RU" sz="900" dirty="0"/>
              <a:t>3. Стороны соглашаются, что соблюдение предписаний настоящего раздела Анкеты является для Сторон существенным условием Договора, при неисполнении которого одной из Сторон соответственно другая Сторона имеет право отказаться от исполнения Договора в одностороннем внесудебном порядке.</a:t>
            </a:r>
          </a:p>
          <a:p>
            <a:r>
              <a:rPr lang="ru-RU" sz="900" dirty="0"/>
              <a:t>4. В случае возникновения у Стороны подозрений, что произошло или может произойти нарушение антикоррупционного законодательства Российской Федерации, соответствующая Сторона обязуется уведомить другую Сторону в письменной форме. В письменном уведомлении Сторона обязана сослаться на факты или предоставить материалы, достоверно подтверждающие или дающие основание предполагать, что произошло или может произойти нарушение антикоррупционного законодательства Российской Федерации.  </a:t>
            </a:r>
          </a:p>
          <a:p>
            <a:r>
              <a:rPr lang="ru-RU" sz="900" dirty="0"/>
              <a:t>5. Стороны также стремятся не допускать возникновения обстоятельств, при которых личная заинтересованность работника Стороны, работника аффилированного лица Стороны и/или работника контрагента Стороны может негативно повлиять на исполнение Договора и причинить ущерб интересам любой из Сторон (Конфликт интересов).</a:t>
            </a:r>
          </a:p>
          <a:p>
            <a:r>
              <a:rPr lang="ru-RU" sz="900" dirty="0"/>
              <a:t>6. Сторона, получившая уведомление о нарушении каких-либо положений, обязана рассмотреть уведомление и сообщить другой Стороне об итогах его рассмотрения в течение 3 (трех) рабочих дней с даты получения письменного уведомления. К письменному уведомлению приравнивается получение сообщений по адресам электронной почты, признаваемым для целей исполнения Договора.</a:t>
            </a:r>
          </a:p>
          <a:p>
            <a:r>
              <a:rPr lang="ru-RU" sz="900" dirty="0"/>
              <a:t>7. Стороны гарантируют осуществление надлежащего разбирательства по фактам нарушения положений раздела Договора с соблюдением принципов конфиденциальности и применение эффективных мер по предотвращению возможных конфликтных ситуаций. Стороны гарантируют отсутствие негативных последствий как для уведомившей Стороны в целом, так и для конкретных работников уведомившей Стороны, сообщивших о факте нарушений.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784" y="4437112"/>
            <a:ext cx="41752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Дата заполнения__________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Подпись уполномоченного лица__________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Печать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r>
              <a:rPr lang="ru-RU" sz="1100" b="1" dirty="0">
                <a:solidFill>
                  <a:srgbClr val="C00000"/>
                </a:solidFill>
              </a:rPr>
              <a:t>* Сканированная копия данной страницы должна быть приложена к заполненной заявке в формате </a:t>
            </a:r>
            <a:r>
              <a:rPr lang="en-US" sz="1100" b="1" dirty="0">
                <a:solidFill>
                  <a:srgbClr val="C00000"/>
                </a:solidFill>
              </a:rPr>
              <a:t>.</a:t>
            </a:r>
            <a:r>
              <a:rPr lang="en-US" sz="1100" b="1" dirty="0" err="1">
                <a:solidFill>
                  <a:srgbClr val="C00000"/>
                </a:solidFill>
              </a:rPr>
              <a:t>ppt</a:t>
            </a:r>
            <a:endParaRPr lang="ru-RU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矩形 13"/>
          <p:cNvSpPr>
            <a:spLocks noChangeArrowheads="1"/>
          </p:cNvSpPr>
          <p:nvPr/>
        </p:nvSpPr>
        <p:spPr bwMode="auto">
          <a:xfrm>
            <a:off x="971600" y="2420888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Your Wish  </a:t>
            </a:r>
          </a:p>
          <a:p>
            <a:pPr algn="ctr"/>
            <a:r>
              <a:rPr lang="en-US" altLang="zh-CN" sz="4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BAIC Way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C0977-9C28-4542-9ABA-399477D60D5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66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Контактная информация</a:t>
            </a:r>
            <a:endParaRPr kumimoji="1" lang="en-US" altLang="zh-CN" sz="2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aphicFrame>
        <p:nvGraphicFramePr>
          <p:cNvPr id="72" name="Таблица 71">
            <a:extLst>
              <a:ext uri="{FF2B5EF4-FFF2-40B4-BE49-F238E27FC236}">
                <a16:creationId xmlns:a16="http://schemas.microsoft.com/office/drawing/2014/main" xmlns="" id="{6FC6C6D2-C8C8-4C90-A334-65E51DF1C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4147"/>
              </p:ext>
            </p:extLst>
          </p:nvPr>
        </p:nvGraphicFramePr>
        <p:xfrm>
          <a:off x="323528" y="1526424"/>
          <a:ext cx="8496944" cy="3846792"/>
        </p:xfrm>
        <a:graphic>
          <a:graphicData uri="http://schemas.openxmlformats.org/drawingml/2006/table">
            <a:tbl>
              <a:tblPr/>
              <a:tblGrid>
                <a:gridCol w="431191">
                  <a:extLst>
                    <a:ext uri="{9D8B030D-6E8A-4147-A177-3AD203B41FA5}">
                      <a16:colId xmlns:a16="http://schemas.microsoft.com/office/drawing/2014/main" xmlns="" val="2577169992"/>
                    </a:ext>
                  </a:extLst>
                </a:gridCol>
                <a:gridCol w="2593144">
                  <a:extLst>
                    <a:ext uri="{9D8B030D-6E8A-4147-A177-3AD203B41FA5}">
                      <a16:colId xmlns:a16="http://schemas.microsoft.com/office/drawing/2014/main" xmlns="" val="1525269328"/>
                    </a:ext>
                  </a:extLst>
                </a:gridCol>
                <a:gridCol w="22021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8333">
                  <a:extLst>
                    <a:ext uri="{9D8B030D-6E8A-4147-A177-3AD203B41FA5}">
                      <a16:colId xmlns:a16="http://schemas.microsoft.com/office/drawing/2014/main" xmlns="" val="826017385"/>
                    </a:ext>
                  </a:extLst>
                </a:gridCol>
                <a:gridCol w="1862131">
                  <a:extLst>
                    <a:ext uri="{9D8B030D-6E8A-4147-A177-3AD203B41FA5}">
                      <a16:colId xmlns:a16="http://schemas.microsoft.com/office/drawing/2014/main" xmlns="" val="3979076066"/>
                    </a:ext>
                  </a:extLst>
                </a:gridCol>
              </a:tblGrid>
              <a:tr h="282852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Лицо</a:t>
                      </a:r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ответственное за подачу заявления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1414302"/>
                  </a:ext>
                </a:extLst>
              </a:tr>
              <a:tr h="2734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Личная информация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фамилия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имя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отчество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1012628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8681386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должность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возраст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8636515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7824523"/>
                  </a:ext>
                </a:extLst>
              </a:tr>
              <a:tr h="273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контакты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моб. телефон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e-mail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другие контакты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6635088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9935272"/>
                  </a:ext>
                </a:extLst>
              </a:tr>
              <a:tr h="282852">
                <a:tc gridSpan="5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Лицо ответственное за переговоры </a:t>
                      </a:r>
                      <a:r>
                        <a:rPr lang="ru-RU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с Дистрибьютором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9177421"/>
                  </a:ext>
                </a:extLst>
              </a:tr>
              <a:tr h="2734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Личная информация</a:t>
                      </a:r>
                      <a:endParaRPr lang="ru-RU" sz="1100" dirty="0"/>
                    </a:p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100" dirty="0"/>
                    </a:p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фамилия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имя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отчество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7061155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9056634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должность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возраст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987483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1631141"/>
                  </a:ext>
                </a:extLst>
              </a:tr>
              <a:tr h="273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контакты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моб. телефон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e-mail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другие контакты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345464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71830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Структура компании / Холдинга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88DEBEF-116A-4394-B8BB-96251150D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272854"/>
              </p:ext>
            </p:extLst>
          </p:nvPr>
        </p:nvGraphicFramePr>
        <p:xfrm>
          <a:off x="307427" y="1484783"/>
          <a:ext cx="8489734" cy="3375968"/>
        </p:xfrm>
        <a:graphic>
          <a:graphicData uri="http://schemas.openxmlformats.org/drawingml/2006/table">
            <a:tbl>
              <a:tblPr/>
              <a:tblGrid>
                <a:gridCol w="346356">
                  <a:extLst>
                    <a:ext uri="{9D8B030D-6E8A-4147-A177-3AD203B41FA5}">
                      <a16:colId xmlns:a16="http://schemas.microsoft.com/office/drawing/2014/main" xmlns="" val="588648022"/>
                    </a:ext>
                  </a:extLst>
                </a:gridCol>
                <a:gridCol w="2102296">
                  <a:extLst>
                    <a:ext uri="{9D8B030D-6E8A-4147-A177-3AD203B41FA5}">
                      <a16:colId xmlns:a16="http://schemas.microsoft.com/office/drawing/2014/main" xmlns="" val="2139418418"/>
                    </a:ext>
                  </a:extLst>
                </a:gridCol>
                <a:gridCol w="1527889">
                  <a:extLst>
                    <a:ext uri="{9D8B030D-6E8A-4147-A177-3AD203B41FA5}">
                      <a16:colId xmlns:a16="http://schemas.microsoft.com/office/drawing/2014/main" xmlns="" val="17471129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125142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557497367"/>
                    </a:ext>
                  </a:extLst>
                </a:gridCol>
                <a:gridCol w="1560865">
                  <a:extLst>
                    <a:ext uri="{9D8B030D-6E8A-4147-A177-3AD203B41FA5}">
                      <a16:colId xmlns:a16="http://schemas.microsoft.com/office/drawing/2014/main" xmlns="" val="1405432740"/>
                    </a:ext>
                  </a:extLst>
                </a:gridCol>
              </a:tblGrid>
              <a:tr h="153439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Информация о компании-кандидате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090969"/>
                  </a:ext>
                </a:extLst>
              </a:tr>
              <a:tr h="225447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Основная информация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наименование юр. лица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web-site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5759117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0656600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юридический адрес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фактический адрес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1169268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2259347"/>
                  </a:ext>
                </a:extLst>
              </a:tr>
              <a:tr h="676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штат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сотрудников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сфера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деятельности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место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регистрации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ЮЛ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дата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регистрации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ЮЛ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188624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299158"/>
                  </a:ext>
                </a:extLst>
              </a:tr>
              <a:tr h="67634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Финансовая информация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уставной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капитал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оборот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компании тыс.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р.уб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ИНН/ОГРН/КПП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чистая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прибыль тыс. руб.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9566089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2019: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2019: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0981646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2020: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2020: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7507932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2021: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2021: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69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Структура компании / Холдинга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A1E158C2-8803-4BA6-850F-5505887DE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709537"/>
              </p:ext>
            </p:extLst>
          </p:nvPr>
        </p:nvGraphicFramePr>
        <p:xfrm>
          <a:off x="362606" y="1196752"/>
          <a:ext cx="8385857" cy="3627867"/>
        </p:xfrm>
        <a:graphic>
          <a:graphicData uri="http://schemas.openxmlformats.org/drawingml/2006/table">
            <a:tbl>
              <a:tblPr/>
              <a:tblGrid>
                <a:gridCol w="403554">
                  <a:extLst>
                    <a:ext uri="{9D8B030D-6E8A-4147-A177-3AD203B41FA5}">
                      <a16:colId xmlns:a16="http://schemas.microsoft.com/office/drawing/2014/main" xmlns="" val="394898801"/>
                    </a:ext>
                  </a:extLst>
                </a:gridCol>
                <a:gridCol w="2149656">
                  <a:extLst>
                    <a:ext uri="{9D8B030D-6E8A-4147-A177-3AD203B41FA5}">
                      <a16:colId xmlns:a16="http://schemas.microsoft.com/office/drawing/2014/main" xmlns="" val="175920662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369569906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4082613044"/>
                    </a:ext>
                  </a:extLst>
                </a:gridCol>
                <a:gridCol w="2681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6002">
                  <a:extLst>
                    <a:ext uri="{9D8B030D-6E8A-4147-A177-3AD203B41FA5}">
                      <a16:colId xmlns:a16="http://schemas.microsoft.com/office/drawing/2014/main" xmlns="" val="1011145249"/>
                    </a:ext>
                  </a:extLst>
                </a:gridCol>
              </a:tblGrid>
              <a:tr h="64502">
                <a:tc gridSpan="6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Информация о бенефициарах 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03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7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Контролируемые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юр. лица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(вкл. дочерние компании, входящие в Группу)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компании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Дата регистрации юридического лица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Общая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выручка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Компании / чистая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прибыль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тыс. руб.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111691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2019: /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2400249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2020: /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0423694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2021: /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8296531"/>
                  </a:ext>
                </a:extLst>
              </a:tr>
              <a:tr h="18113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8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Учредители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компании или ФИО бенефициара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Доля в уставном капитале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9896873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692375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053371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6291218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2026451"/>
                  </a:ext>
                </a:extLst>
              </a:tr>
              <a:tr h="181131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9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Ключевые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Сотрудники дл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я проекта 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BAIC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ФИО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должность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моб. телефон /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0542448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email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839886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Директор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9142584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РОП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9578777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3597412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РЗЧ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635851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05204"/>
              </p:ext>
            </p:extLst>
          </p:nvPr>
        </p:nvGraphicFramePr>
        <p:xfrm>
          <a:off x="362606" y="4941169"/>
          <a:ext cx="8401959" cy="100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70"/>
                <a:gridCol w="2808312"/>
                <a:gridCol w="5200677"/>
              </a:tblGrid>
              <a:tr h="3360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Информация о количестве сотрудников, планируемых для сотрудничества с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BAIC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603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9.1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Штат Отдела продаж: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Отметьте кол-во персонала, которое будет задействовано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(___ чел.)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Штат отдела ППО: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Отметьте кол-во персонала, которое будет задействовано (___ чел.)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69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Структура компании / Холдинга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B3FF35FC-3D99-467A-9CE6-564E5AD82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37883"/>
              </p:ext>
            </p:extLst>
          </p:nvPr>
        </p:nvGraphicFramePr>
        <p:xfrm>
          <a:off x="457200" y="1196752"/>
          <a:ext cx="8229599" cy="3308402"/>
        </p:xfrm>
        <a:graphic>
          <a:graphicData uri="http://schemas.openxmlformats.org/drawingml/2006/table">
            <a:tbl>
              <a:tblPr/>
              <a:tblGrid>
                <a:gridCol w="318077">
                  <a:extLst>
                    <a:ext uri="{9D8B030D-6E8A-4147-A177-3AD203B41FA5}">
                      <a16:colId xmlns:a16="http://schemas.microsoft.com/office/drawing/2014/main" xmlns="" val="1156932829"/>
                    </a:ext>
                  </a:extLst>
                </a:gridCol>
                <a:gridCol w="1852507">
                  <a:extLst>
                    <a:ext uri="{9D8B030D-6E8A-4147-A177-3AD203B41FA5}">
                      <a16:colId xmlns:a16="http://schemas.microsoft.com/office/drawing/2014/main" xmlns="" val="2364663672"/>
                    </a:ext>
                  </a:extLst>
                </a:gridCol>
                <a:gridCol w="554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95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425415608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22511">
                  <a:extLst>
                    <a:ext uri="{9D8B030D-6E8A-4147-A177-3AD203B41FA5}">
                      <a16:colId xmlns:a16="http://schemas.microsoft.com/office/drawing/2014/main" xmlns="" val="3700800538"/>
                    </a:ext>
                  </a:extLst>
                </a:gridCol>
              </a:tblGrid>
              <a:tr h="233261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Автомобильные бренды входящие в портфель компании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708821"/>
                  </a:ext>
                </a:extLst>
              </a:tr>
              <a:tr h="23326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Бренд / начало сотрудничества / кол-во дилерских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центров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4513650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6305436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7393841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1517251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386315"/>
                  </a:ext>
                </a:extLst>
              </a:tr>
              <a:tr h="233261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Опыт компании-претендента в автомобильной сфере по продажам а/м (оф. дилер)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150496"/>
                  </a:ext>
                </a:extLst>
              </a:tr>
              <a:tr h="46652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Бренд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Город, адрес локации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Продажи  новых а/м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шт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19/20/21 г.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Кол-во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машино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-заездов (шт.) 19/20/21 г.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Продажа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з/ч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(тыс.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руб.)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19/20/21 г.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1820390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637989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ru-RU" sz="1100" dirty="0"/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310100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9411321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10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1461662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10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821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63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Информация о предложении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47751041-3864-46AB-BB9C-37E85A174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58126"/>
              </p:ext>
            </p:extLst>
          </p:nvPr>
        </p:nvGraphicFramePr>
        <p:xfrm>
          <a:off x="263525" y="963601"/>
          <a:ext cx="8669938" cy="5273711"/>
        </p:xfrm>
        <a:graphic>
          <a:graphicData uri="http://schemas.openxmlformats.org/drawingml/2006/table">
            <a:tbl>
              <a:tblPr/>
              <a:tblGrid>
                <a:gridCol w="298446">
                  <a:extLst>
                    <a:ext uri="{9D8B030D-6E8A-4147-A177-3AD203B41FA5}">
                      <a16:colId xmlns:a16="http://schemas.microsoft.com/office/drawing/2014/main" xmlns="" val="1113965521"/>
                    </a:ext>
                  </a:extLst>
                </a:gridCol>
                <a:gridCol w="1345733">
                  <a:extLst>
                    <a:ext uri="{9D8B030D-6E8A-4147-A177-3AD203B41FA5}">
                      <a16:colId xmlns:a16="http://schemas.microsoft.com/office/drawing/2014/main" xmlns="" val="226055704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931323062"/>
                    </a:ext>
                  </a:extLst>
                </a:gridCol>
                <a:gridCol w="14896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1879">
                  <a:extLst>
                    <a:ext uri="{9D8B030D-6E8A-4147-A177-3AD203B41FA5}">
                      <a16:colId xmlns:a16="http://schemas.microsoft.com/office/drawing/2014/main" xmlns="" val="2510217721"/>
                    </a:ext>
                  </a:extLst>
                </a:gridCol>
                <a:gridCol w="1291879">
                  <a:extLst>
                    <a:ext uri="{9D8B030D-6E8A-4147-A177-3AD203B41FA5}">
                      <a16:colId xmlns:a16="http://schemas.microsoft.com/office/drawing/2014/main" xmlns="" val="1548568228"/>
                    </a:ext>
                  </a:extLst>
                </a:gridCol>
              </a:tblGrid>
              <a:tr h="20455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Детализация предложения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Адрес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6717361"/>
                  </a:ext>
                </a:extLst>
              </a:tr>
              <a:tr h="3481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Земельный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Участок / Дилерский центр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общая площадь участка / здания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аренда или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собственность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срок аренды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арендная плата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за год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8510697"/>
                  </a:ext>
                </a:extLst>
              </a:tr>
              <a:tr h="328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3789295"/>
                  </a:ext>
                </a:extLst>
              </a:tr>
              <a:tr h="5203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шоу-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рум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общая площадь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шоу-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рума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под бренд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BAIC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 ШР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)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не менее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45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0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высота потолка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в шоу-руме 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(не менее 4 м)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Размер фриза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ДхШ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(м)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фасаде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6193538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4074120"/>
                  </a:ext>
                </a:extLst>
              </a:tr>
              <a:tr h="3481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станция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технического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обслуживания (СТО)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 СТО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кузовного цеха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кол-во постов/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подъемников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складские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площади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7784879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3663709"/>
                  </a:ext>
                </a:extLst>
              </a:tr>
              <a:tr h="348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клиентской зоны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офисной зоны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мойка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(кол-во постов)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Прочие площади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оборудование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040405"/>
                  </a:ext>
                </a:extLst>
              </a:tr>
              <a:tr h="337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969696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0878331"/>
                  </a:ext>
                </a:extLst>
              </a:tr>
              <a:tr h="17584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16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организация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кузовного ремонта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расстояние от шоу-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рума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/ зоны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приемки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по аутсорсингу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7958624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да/нет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5811248"/>
                  </a:ext>
                </a:extLst>
              </a:tr>
              <a:tr h="348104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17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бренды в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существующем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ДЦ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наименование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бренда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этаж / площадь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продажи шт.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(2020 г.)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продажи шт.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(2021 г.)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6609133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1153503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6463929"/>
                  </a:ext>
                </a:extLst>
              </a:tr>
              <a:tr h="337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1159395"/>
                  </a:ext>
                </a:extLst>
              </a:tr>
              <a:tr h="5203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18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Ближайшие ДЦ, иные объекты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торговой инфраструктуры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бренда / расстояние от ДЦ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бренда / расстояние от ДЦ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бренда / расстояние от ДЦ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бренда / расстояние от ДЦ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2595125"/>
                  </a:ext>
                </a:extLst>
              </a:tr>
              <a:tr h="251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949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48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63246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Предварительный бизнес-план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64004"/>
              </p:ext>
            </p:extLst>
          </p:nvPr>
        </p:nvGraphicFramePr>
        <p:xfrm>
          <a:off x="181798" y="980728"/>
          <a:ext cx="4174178" cy="3184108"/>
        </p:xfrm>
        <a:graphic>
          <a:graphicData uri="http://schemas.openxmlformats.org/drawingml/2006/table">
            <a:tbl>
              <a:tblPr/>
              <a:tblGrid>
                <a:gridCol w="2301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9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Отдел продаж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Продажи новых а/м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шт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Выручка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Валовая Прибыль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Доходы от продажи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F&amp;I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9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Продажа аксессуаров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9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Прочие доходы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8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 новых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5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0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Отдел продаж </a:t>
                      </a:r>
                      <a:r>
                        <a:rPr lang="ru-RU" sz="11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АсП</a:t>
                      </a:r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90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Продажи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шт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90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Выручка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90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Валовая Прибыль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9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Прочие доходы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АсП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431234"/>
              </p:ext>
            </p:extLst>
          </p:nvPr>
        </p:nvGraphicFramePr>
        <p:xfrm>
          <a:off x="4499991" y="988731"/>
          <a:ext cx="4392488" cy="3182475"/>
        </p:xfrm>
        <a:graphic>
          <a:graphicData uri="http://schemas.openxmlformats.org/drawingml/2006/table">
            <a:tbl>
              <a:tblPr/>
              <a:tblGrid>
                <a:gridCol w="2502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9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9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98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99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Слесарный ремонт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Продажа сервисных услуг (Н/Ч)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Кол-во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машино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-заездов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шт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Выручка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Валовая Прибыль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Прочие доходы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8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Итого прибыль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механического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9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8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Продажи з/ч выручка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8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Продажи з/ч прибыль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8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Продажи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аксесс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. выручка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8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Продажи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аксесс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. прибыль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77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48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Карта / География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AF12CFF-5292-493B-BE6E-56C6477DB9CA}"/>
              </a:ext>
            </a:extLst>
          </p:cNvPr>
          <p:cNvSpPr/>
          <p:nvPr/>
        </p:nvSpPr>
        <p:spPr>
          <a:xfrm>
            <a:off x="611560" y="1052737"/>
            <a:ext cx="8047650" cy="1440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Вставьте карту города вместе со следующими пояснениями:</a:t>
            </a:r>
          </a:p>
          <a:p>
            <a:pPr algn="ctr"/>
            <a:endParaRPr lang="ru-RU" sz="1600" b="1" dirty="0">
              <a:solidFill>
                <a:sysClr val="windowText" lastClr="000000"/>
              </a:solidFill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Отметка точкой предложения на карте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Расположение иных брендов в городе / дилерских деревень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Основные генераторы клиентского трафика / торговые локации / Аэропорт / ЖД Вокзал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91" y="3344172"/>
            <a:ext cx="4720154" cy="281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0002512">
            <a:off x="2794514" y="4582796"/>
            <a:ext cx="4032448" cy="4127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46348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32" y="2399807"/>
            <a:ext cx="5904656" cy="3931529"/>
          </a:xfrm>
          <a:prstGeom prst="rect">
            <a:avLst/>
          </a:prstGeom>
        </p:spPr>
      </p:pic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Схема плана территории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2" name="Прямоугольник 1"/>
          <p:cNvSpPr/>
          <p:nvPr/>
        </p:nvSpPr>
        <p:spPr>
          <a:xfrm rot="20002512">
            <a:off x="2794514" y="4077067"/>
            <a:ext cx="4032448" cy="4127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DDE412C-B6C9-4148-879E-04590E100286}"/>
              </a:ext>
            </a:extLst>
          </p:cNvPr>
          <p:cNvSpPr/>
          <p:nvPr/>
        </p:nvSpPr>
        <p:spPr>
          <a:xfrm>
            <a:off x="409903" y="1066299"/>
            <a:ext cx="8174420" cy="18586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Схема генерального плана территории с указанием:</a:t>
            </a:r>
          </a:p>
          <a:p>
            <a:pPr algn="ctr"/>
            <a:endParaRPr lang="ru-RU" sz="1600" b="1" dirty="0">
              <a:solidFill>
                <a:sysClr val="windowText" lastClr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Въезд на территорию и маршрутизацией движения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Зона парковок с разбивкой: 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Клиентские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А/м для тест-драйва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Хранения товарных запасов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Автомобилей находящихся в сервисе / ожидающих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1528983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MYRZ7O.kCLsYEixJuR6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1A4n3edskmyz8V2L0F4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MYRZ7O.kCLsYEixJuR6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1A4n3edskmyz8V2L0F4BA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封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 sign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1516</Words>
  <Application>Microsoft Office PowerPoint</Application>
  <PresentationFormat>Экран (4:3)</PresentationFormat>
  <Paragraphs>527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微软雅黑</vt:lpstr>
      <vt:lpstr>宋体</vt:lpstr>
      <vt:lpstr>Arial</vt:lpstr>
      <vt:lpstr>Bahnschrift SemiBold SemiConden</vt:lpstr>
      <vt:lpstr>Calibri</vt:lpstr>
      <vt:lpstr>Calibri Light</vt:lpstr>
      <vt:lpstr>Wingdings</vt:lpstr>
      <vt:lpstr>1_Office 主题</vt:lpstr>
      <vt:lpstr>封皮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Support Plan Chile, Peru</dc:title>
  <dc:creator>陈刚</dc:creator>
  <cp:lastModifiedBy>Игорь А. Горлачев</cp:lastModifiedBy>
  <cp:revision>268</cp:revision>
  <dcterms:created xsi:type="dcterms:W3CDTF">2013-11-15T12:28:47Z</dcterms:created>
  <dcterms:modified xsi:type="dcterms:W3CDTF">2023-04-18T07:28:12Z</dcterms:modified>
</cp:coreProperties>
</file>