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6"/>
  </p:notesMasterIdLst>
  <p:sldIdLst>
    <p:sldId id="409" r:id="rId2"/>
    <p:sldId id="410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</p:sldIdLst>
  <p:sldSz cx="9144000" cy="6858000" type="screen4x3"/>
  <p:notesSz cx="7010400" cy="9296400"/>
  <p:defaultTextStyle>
    <a:defPPr>
      <a:defRPr lang="en-US"/>
    </a:defPPr>
    <a:lvl1pPr algn="l" defTabSz="108743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2925" indent="-85725" algn="l" defTabSz="108743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87438" indent="-173038" algn="l" defTabSz="108743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31950" indent="-260350" algn="l" defTabSz="108743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76463" indent="-347663" algn="l" defTabSz="108743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16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87" autoAdjust="0"/>
    <p:restoredTop sz="96433" autoAdjust="0"/>
  </p:normalViewPr>
  <p:slideViewPr>
    <p:cSldViewPr>
      <p:cViewPr varScale="1">
        <p:scale>
          <a:sx n="155" d="100"/>
          <a:sy n="155" d="100"/>
        </p:scale>
        <p:origin x="1408" y="184"/>
      </p:cViewPr>
      <p:guideLst>
        <p:guide orient="horz" pos="2160"/>
        <p:guide pos="216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3F7063-4257-73D4-9F7B-C18006B627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3" tIns="46587" rIns="93173" bIns="46587" rtlCol="0"/>
          <a:lstStyle>
            <a:lvl1pPr algn="l" defTabSz="1088319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E5DB1-ED82-3B5C-4147-6B20988ACAD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3" tIns="46587" rIns="93173" bIns="46587" rtlCol="0"/>
          <a:lstStyle>
            <a:lvl1pPr algn="r" defTabSz="1088319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7F4BAFE-C63D-F04B-9B20-31FD56437BF5}" type="datetimeFigureOut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505F588-FAD4-9639-71A7-48B4A0170A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7" rIns="93173" bIns="4658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4EA0890-FD80-1B77-4E1C-2CF9083B05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3" tIns="46587" rIns="93173" bIns="46587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2610D-16E7-2CEE-A2FD-13212D747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3" tIns="46587" rIns="93173" bIns="46587" rtlCol="0" anchor="b"/>
          <a:lstStyle>
            <a:lvl1pPr algn="l" defTabSz="1088319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77AF4-880B-642D-DAA6-62D40A69C5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3" tIns="46587" rIns="93173" bIns="46587" rtlCol="0" anchor="b"/>
          <a:lstStyle>
            <a:lvl1pPr algn="r" defTabSz="1088319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3703B3-D509-2947-A621-15AB47E727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08743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2925" algn="l" defTabSz="108743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7438" algn="l" defTabSz="108743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1950" algn="l" defTabSz="108743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6463" algn="l" defTabSz="1087438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0797" algn="l" defTabSz="10883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4957" algn="l" defTabSz="10883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116" algn="l" defTabSz="10883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3276" algn="l" defTabSz="108831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3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6DDC8-19D2-3B0B-BCE5-5953079D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79AAC-29E2-604B-8194-B33017FE1960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88450-B28F-61E8-ED04-A1F10F03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9E5FE-9342-5438-F2E3-0FA5CE94B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4911-9A74-604E-8B51-7A4079CA2C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2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4617A-2984-0B5A-1FFE-1C191A825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CA784-62F8-0C4E-AC38-E97F4EE732CE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94D1A-7E56-FC22-A5A7-20BB257DB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82742-2902-3DB0-89D7-F0501AD95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A92C6-1FE1-D740-BBF8-095A0E061F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6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62D58-8CBE-88D1-4A4E-ACA5DFD6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D6A3A-7D6A-744D-A518-F7142704E786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23447-C759-6065-206F-249E3424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298E9-DACD-9A82-14F5-FCB01E039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B4FEE-34A3-5041-BED1-B21C8B53C9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61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id="{5D38DDCA-E010-E4C3-5703-19C6CBD7D2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75463" y="6356350"/>
            <a:ext cx="2133600" cy="365125"/>
          </a:xfrm>
        </p:spPr>
        <p:txBody>
          <a:bodyPr lIns="91440" tIns="45720" rIns="91440" bIns="45720"/>
          <a:lstStyle>
            <a:lvl1pPr algn="r">
              <a:defRPr sz="1600" b="1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defRPr/>
            </a:pPr>
            <a:fld id="{E03D88DA-2959-404C-A61A-2849CD578407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591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DACA2-1745-7FDA-6893-D354F8923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E6E9B-FA25-164F-AFB6-B212FB499A95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903AE-BFA5-32BC-BE9F-55D2DAFB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0D2B2-ECAD-32E0-BE60-899A1B485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26C84-4F2A-CA4C-90A9-C491072F64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6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4406903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906716"/>
            <a:ext cx="77724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15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3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47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66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079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49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1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327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40E00-1E6A-A4A8-2FC4-B78333F7A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A3EC9-A736-A244-B1FD-630E51DA59B5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36EF-ED31-2F61-62B9-1BDDF0CFD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1A042-F0DD-DE9C-437D-5EEF81BC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E0D63-9F6E-6749-AD68-E774364A5F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64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88A387-5D43-043E-6008-1BAFA4B3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1C49-5302-6245-86D1-481BF471B4FB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5F7514-29B5-BE30-4932-9ED7F0CE6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9CE0FA-6139-53C3-96A8-1A1248DB8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23C2A-FF63-7A41-969E-C52E67D15A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7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159" indent="0">
              <a:buNone/>
              <a:defRPr sz="2400" b="1"/>
            </a:lvl2pPr>
            <a:lvl3pPr marL="1088319" indent="0">
              <a:buNone/>
              <a:defRPr sz="2100" b="1"/>
            </a:lvl3pPr>
            <a:lvl4pPr marL="1632478" indent="0">
              <a:buNone/>
              <a:defRPr sz="1900" b="1"/>
            </a:lvl4pPr>
            <a:lvl5pPr marL="2176638" indent="0">
              <a:buNone/>
              <a:defRPr sz="1900" b="1"/>
            </a:lvl5pPr>
            <a:lvl6pPr marL="2720797" indent="0">
              <a:buNone/>
              <a:defRPr sz="1900" b="1"/>
            </a:lvl6pPr>
            <a:lvl7pPr marL="3264957" indent="0">
              <a:buNone/>
              <a:defRPr sz="1900" b="1"/>
            </a:lvl7pPr>
            <a:lvl8pPr marL="3809116" indent="0">
              <a:buNone/>
              <a:defRPr sz="1900" b="1"/>
            </a:lvl8pPr>
            <a:lvl9pPr marL="4353276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6"/>
            <a:ext cx="4041775" cy="6397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159" indent="0">
              <a:buNone/>
              <a:defRPr sz="2400" b="1"/>
            </a:lvl2pPr>
            <a:lvl3pPr marL="1088319" indent="0">
              <a:buNone/>
              <a:defRPr sz="2100" b="1"/>
            </a:lvl3pPr>
            <a:lvl4pPr marL="1632478" indent="0">
              <a:buNone/>
              <a:defRPr sz="1900" b="1"/>
            </a:lvl4pPr>
            <a:lvl5pPr marL="2176638" indent="0">
              <a:buNone/>
              <a:defRPr sz="1900" b="1"/>
            </a:lvl5pPr>
            <a:lvl6pPr marL="2720797" indent="0">
              <a:buNone/>
              <a:defRPr sz="1900" b="1"/>
            </a:lvl6pPr>
            <a:lvl7pPr marL="3264957" indent="0">
              <a:buNone/>
              <a:defRPr sz="1900" b="1"/>
            </a:lvl7pPr>
            <a:lvl8pPr marL="3809116" indent="0">
              <a:buNone/>
              <a:defRPr sz="1900" b="1"/>
            </a:lvl8pPr>
            <a:lvl9pPr marL="4353276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B78E61-6661-B65C-54F0-8F3086414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6BF25-EF68-EF47-8F2C-8280D256C0FC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7A7001-5F93-9CC1-8F0E-D9497DE6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DE36A8F-7A54-3659-5A5A-972105C5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43161-8EA4-BA49-83DF-B45D159B98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95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180876-12B3-469D-856C-EDB562C4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6E751-923C-5541-97D6-90C7CDF2AF46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4DF4E79-DD1F-BAC3-7676-B5DFD864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501E1D-932F-BD85-12C7-B88BC3B11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84D52-F9D7-024D-83D0-4ACA432FD0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725B9E2-2119-1282-D7DC-211EFEDF4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743AA-C113-384A-AE76-A73BEA6F1504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D3462E5-5DB2-1352-240A-83CCF347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F52C070-2FA3-23FE-AB44-D4A5F1DDE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4DDDE-3A10-DE4F-8794-A6631571D6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89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1" y="273052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1"/>
            <a:ext cx="5111750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1" y="1435108"/>
            <a:ext cx="3008313" cy="4691063"/>
          </a:xfrm>
        </p:spPr>
        <p:txBody>
          <a:bodyPr/>
          <a:lstStyle>
            <a:lvl1pPr marL="0" indent="0">
              <a:buNone/>
              <a:defRPr sz="1700"/>
            </a:lvl1pPr>
            <a:lvl2pPr marL="544159" indent="0">
              <a:buNone/>
              <a:defRPr sz="1400"/>
            </a:lvl2pPr>
            <a:lvl3pPr marL="1088319" indent="0">
              <a:buNone/>
              <a:defRPr sz="1200"/>
            </a:lvl3pPr>
            <a:lvl4pPr marL="1632478" indent="0">
              <a:buNone/>
              <a:defRPr sz="1100"/>
            </a:lvl4pPr>
            <a:lvl5pPr marL="2176638" indent="0">
              <a:buNone/>
              <a:defRPr sz="1100"/>
            </a:lvl5pPr>
            <a:lvl6pPr marL="2720797" indent="0">
              <a:buNone/>
              <a:defRPr sz="1100"/>
            </a:lvl6pPr>
            <a:lvl7pPr marL="3264957" indent="0">
              <a:buNone/>
              <a:defRPr sz="1100"/>
            </a:lvl7pPr>
            <a:lvl8pPr marL="3809116" indent="0">
              <a:buNone/>
              <a:defRPr sz="1100"/>
            </a:lvl8pPr>
            <a:lvl9pPr marL="4353276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EA6DE1-0B9D-CA9C-236F-1309B3A8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73792-3A8D-C945-96E6-B599AEDC93C8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28B8FA-3DA8-69BA-2097-1768788E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4F85BC-F6EE-657C-386B-0108FAC31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3D040-5B08-7C41-8EFF-0BB2DE944E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3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159" indent="0">
              <a:buNone/>
              <a:defRPr sz="3300"/>
            </a:lvl2pPr>
            <a:lvl3pPr marL="1088319" indent="0">
              <a:buNone/>
              <a:defRPr sz="2900"/>
            </a:lvl3pPr>
            <a:lvl4pPr marL="1632478" indent="0">
              <a:buNone/>
              <a:defRPr sz="2400"/>
            </a:lvl4pPr>
            <a:lvl5pPr marL="2176638" indent="0">
              <a:buNone/>
              <a:defRPr sz="2400"/>
            </a:lvl5pPr>
            <a:lvl6pPr marL="2720797" indent="0">
              <a:buNone/>
              <a:defRPr sz="2400"/>
            </a:lvl6pPr>
            <a:lvl7pPr marL="3264957" indent="0">
              <a:buNone/>
              <a:defRPr sz="2400"/>
            </a:lvl7pPr>
            <a:lvl8pPr marL="3809116" indent="0">
              <a:buNone/>
              <a:defRPr sz="2400"/>
            </a:lvl8pPr>
            <a:lvl9pPr marL="4353276" indent="0">
              <a:buNone/>
              <a:defRPr sz="2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47"/>
            <a:ext cx="5486400" cy="804863"/>
          </a:xfrm>
        </p:spPr>
        <p:txBody>
          <a:bodyPr/>
          <a:lstStyle>
            <a:lvl1pPr marL="0" indent="0">
              <a:buNone/>
              <a:defRPr sz="1700"/>
            </a:lvl1pPr>
            <a:lvl2pPr marL="544159" indent="0">
              <a:buNone/>
              <a:defRPr sz="1400"/>
            </a:lvl2pPr>
            <a:lvl3pPr marL="1088319" indent="0">
              <a:buNone/>
              <a:defRPr sz="1200"/>
            </a:lvl3pPr>
            <a:lvl4pPr marL="1632478" indent="0">
              <a:buNone/>
              <a:defRPr sz="1100"/>
            </a:lvl4pPr>
            <a:lvl5pPr marL="2176638" indent="0">
              <a:buNone/>
              <a:defRPr sz="1100"/>
            </a:lvl5pPr>
            <a:lvl6pPr marL="2720797" indent="0">
              <a:buNone/>
              <a:defRPr sz="1100"/>
            </a:lvl6pPr>
            <a:lvl7pPr marL="3264957" indent="0">
              <a:buNone/>
              <a:defRPr sz="1100"/>
            </a:lvl7pPr>
            <a:lvl8pPr marL="3809116" indent="0">
              <a:buNone/>
              <a:defRPr sz="1100"/>
            </a:lvl8pPr>
            <a:lvl9pPr marL="4353276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A76BE9-401A-B826-C3D6-AA0FDF7C7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99415-ACC3-B845-9F8D-20AEDF7827DB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66F165-E46B-7BDF-AF53-EBD217DF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9BFFFA2-5D38-7C4B-908E-BA6277B10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4507-6663-3F44-BB53-3EFC24E43A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7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78DE2943-BEF4-BCA8-0FE8-F5B79EE1F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32" tIns="54416" rIns="108832" bIns="544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F46F3-5E0F-4EE5-BB5E-E439FA1B81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108832" tIns="54416" rIns="108832" bIns="54416" rtlCol="0" anchor="ctr"/>
          <a:lstStyle>
            <a:lvl1pPr algn="l" defTabSz="1088319" eaLnBrk="1" fontAlgn="auto" hangingPunct="1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5D61E4-8616-7248-BB70-6C3380EBBE98}" type="datetime1">
              <a:rPr lang="en-US"/>
              <a:pPr>
                <a:defRPr/>
              </a:pPr>
              <a:t>2/1/23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4A46E-C9FE-98E6-C526-B66423735C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108832" tIns="54416" rIns="108832" bIns="54416" rtlCol="0" anchor="ctr"/>
          <a:lstStyle>
            <a:lvl1pPr algn="ctr" defTabSz="1088319" eaLnBrk="1" fontAlgn="auto" hangingPunct="1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5E58D-E49C-2203-C90C-47A606793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108832" tIns="54416" rIns="108832" bIns="54416" rtlCol="0" anchor="ctr"/>
          <a:lstStyle>
            <a:lvl1pPr algn="r" defTabSz="1088319" eaLnBrk="1" fontAlgn="auto" hangingPunct="1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3DFD93-6A01-B54D-9A56-268A72FD93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ctr" defTabSz="1087438" rtl="0" fontAlgn="base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2pPr>
      <a:lvl3pPr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3pPr>
      <a:lvl4pPr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4pPr>
      <a:lvl5pPr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1087438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07988" indent="-407988" algn="l" defTabSz="1087438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238" indent="-339725" algn="l" defTabSz="1087438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8900" indent="-271463" algn="l" defTabSz="1087438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3413" indent="-271463" algn="l" defTabSz="1087438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7925" indent="-271463" algn="l" defTabSz="1087438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2877" indent="-272080" algn="l" defTabSz="1088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036" indent="-272080" algn="l" defTabSz="1088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196" indent="-272080" algn="l" defTabSz="1088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355" indent="-272080" algn="l" defTabSz="1088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159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319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478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638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0797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4957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116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3276" algn="l" defTabSz="108831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>
            <a:extLst>
              <a:ext uri="{FF2B5EF4-FFF2-40B4-BE49-F238E27FC236}">
                <a16:creationId xmlns:a16="http://schemas.microsoft.com/office/drawing/2014/main" id="{6F077B96-0301-E3E3-0316-05341D12A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" name="TextBox 14">
            <a:extLst>
              <a:ext uri="{FF2B5EF4-FFF2-40B4-BE49-F238E27FC236}">
                <a16:creationId xmlns:a16="http://schemas.microsoft.com/office/drawing/2014/main" id="{C03B5092-6DBC-163E-418A-26786C6B6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447800"/>
            <a:ext cx="72723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/>
            <a:r>
              <a:rPr lang="ru-RU" altLang="ru-RU" sz="3600" b="1">
                <a:solidFill>
                  <a:srgbClr val="000000"/>
                </a:solidFill>
                <a:ea typeface="宋体" panose="02010600030101010101" pitchFamily="2" charset="-122"/>
              </a:rPr>
              <a:t>Анкета кандидата в дилеры       ООО «.........» </a:t>
            </a:r>
          </a:p>
        </p:txBody>
      </p:sp>
      <p:sp>
        <p:nvSpPr>
          <p:cNvPr id="4100" name="TextBox 15">
            <a:extLst>
              <a:ext uri="{FF2B5EF4-FFF2-40B4-BE49-F238E27FC236}">
                <a16:creationId xmlns:a16="http://schemas.microsoft.com/office/drawing/2014/main" id="{9B73DAD6-EE0F-913B-7E6F-AAD1F4D26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3803650"/>
            <a:ext cx="626427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/>
            <a:r>
              <a:rPr lang="ru-RU" altLang="ru-RU" sz="2000" b="1">
                <a:solidFill>
                  <a:srgbClr val="000000"/>
                </a:solidFill>
                <a:ea typeface="宋体" panose="02010600030101010101" pitchFamily="2" charset="-122"/>
              </a:rPr>
              <a:t>Компания:</a:t>
            </a:r>
          </a:p>
          <a:p>
            <a:pPr defTabSz="914400" eaLnBrk="1" hangingPunct="1"/>
            <a:endParaRPr lang="ru-RU" altLang="ru-RU" sz="2000" b="1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 defTabSz="914400" eaLnBrk="1" hangingPunct="1"/>
            <a:r>
              <a:rPr lang="ru-RU" altLang="ru-RU" sz="2000" b="1">
                <a:solidFill>
                  <a:srgbClr val="000000"/>
                </a:solidFill>
                <a:ea typeface="宋体" panose="02010600030101010101" pitchFamily="2" charset="-122"/>
              </a:rPr>
              <a:t>Город:</a:t>
            </a:r>
          </a:p>
          <a:p>
            <a:pPr defTabSz="914400" eaLnBrk="1" hangingPunct="1"/>
            <a:endParaRPr lang="ru-RU" altLang="ru-RU" sz="2000" b="1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 defTabSz="914400" eaLnBrk="1" hangingPunct="1"/>
            <a:r>
              <a:rPr lang="ru-RU" altLang="ru-RU" sz="2000" b="1">
                <a:solidFill>
                  <a:srgbClr val="000000"/>
                </a:solidFill>
                <a:ea typeface="宋体" panose="02010600030101010101" pitchFamily="2" charset="-122"/>
              </a:rPr>
              <a:t>Дата:</a:t>
            </a:r>
          </a:p>
        </p:txBody>
      </p:sp>
      <p:sp>
        <p:nvSpPr>
          <p:cNvPr id="21" name="Номер слайда 1">
            <a:extLst>
              <a:ext uri="{FF2B5EF4-FFF2-40B4-BE49-F238E27FC236}">
                <a16:creationId xmlns:a16="http://schemas.microsoft.com/office/drawing/2014/main" id="{7C2D5BCC-E192-9188-42B0-5E530F5B1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E6832-D2EA-7C45-8E4F-5C039CBB9342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4102" name="Picture 2">
            <a:extLst>
              <a:ext uri="{FF2B5EF4-FFF2-40B4-BE49-F238E27FC236}">
                <a16:creationId xmlns:a16="http://schemas.microsoft.com/office/drawing/2014/main" id="{8A8DDFBC-F5A3-7072-01E1-BCFF1C9F8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F4CF9D5-4B08-887D-9A03-1EAB1CF01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9FDAD7-2D1F-DF4F-8A58-79F880B4365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ED007CC-2CEB-7DE4-41CD-9C9E47468A90}"/>
              </a:ext>
            </a:extLst>
          </p:cNvPr>
          <p:cNvSpPr/>
          <p:nvPr/>
        </p:nvSpPr>
        <p:spPr>
          <a:xfrm>
            <a:off x="684213" y="1052513"/>
            <a:ext cx="8062912" cy="20161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ysClr val="windowText" lastClr="000000"/>
                </a:solidFill>
              </a:rPr>
              <a:t>Планировки предложения должны включать в себя следующие данные: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ysClr val="windowText" lastClr="000000"/>
              </a:solidFill>
            </a:endParaRPr>
          </a:p>
          <a:p>
            <a:pPr marL="742950" lvl="1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ysClr val="windowText" lastClr="000000"/>
                </a:solidFill>
              </a:rPr>
              <a:t>Схема выставочного зала не менее 350</a:t>
            </a:r>
            <a:r>
              <a:rPr lang="en-US" sz="1400" b="1" dirty="0">
                <a:solidFill>
                  <a:sysClr val="windowText" lastClr="000000"/>
                </a:solidFill>
              </a:rPr>
              <a:t>*</a:t>
            </a:r>
            <a:r>
              <a:rPr lang="ru-RU" sz="1400" b="1" dirty="0">
                <a:solidFill>
                  <a:sysClr val="windowText" lastClr="000000"/>
                </a:solidFill>
              </a:rPr>
              <a:t> </a:t>
            </a:r>
            <a:r>
              <a:rPr lang="ru-RU" sz="1400" b="1" dirty="0" err="1">
                <a:solidFill>
                  <a:sysClr val="windowText" lastClr="000000"/>
                </a:solidFill>
              </a:rPr>
              <a:t>кв.м</a:t>
            </a:r>
            <a:r>
              <a:rPr lang="ru-RU" sz="1400" b="1" dirty="0">
                <a:solidFill>
                  <a:sysClr val="windowText" lastClr="000000"/>
                </a:solidFill>
              </a:rPr>
              <a:t>., </a:t>
            </a:r>
            <a:r>
              <a:rPr lang="ru-RU" sz="1400" dirty="0">
                <a:solidFill>
                  <a:sysClr val="windowText" lastClr="000000"/>
                </a:solidFill>
              </a:rPr>
              <a:t>с отметкой зонирования и расположения бренда (в случае мульти-брендового размещения)</a:t>
            </a:r>
          </a:p>
          <a:p>
            <a:pPr marL="742950" lvl="1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Требования к выставочному залу</a:t>
            </a:r>
            <a:r>
              <a:rPr lang="en-US" sz="1400" dirty="0">
                <a:solidFill>
                  <a:sysClr val="windowText" lastClr="000000"/>
                </a:solidFill>
              </a:rPr>
              <a:t>  </a:t>
            </a:r>
            <a:r>
              <a:rPr lang="ru-RU" sz="1400" dirty="0">
                <a:solidFill>
                  <a:sysClr val="windowText" lastClr="000000"/>
                </a:solidFill>
              </a:rPr>
              <a:t>в формате эксклюзив:</a:t>
            </a:r>
          </a:p>
          <a:p>
            <a:pPr marL="2114550" lvl="4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Наличие отдельного входа;</a:t>
            </a:r>
          </a:p>
          <a:p>
            <a:pPr marL="2114550" lvl="4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Перегородка высотой не менее 2.5 м., отделяющая выставочный зал от иных марок;</a:t>
            </a:r>
          </a:p>
          <a:p>
            <a:pPr marL="2176638" lvl="4" indent="0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 </a:t>
            </a: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7BFA8DD3-168C-2F05-57B2-565A71E01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4"/>
          <a:stretch>
            <a:fillRect/>
          </a:stretch>
        </p:blipFill>
        <p:spPr bwMode="auto">
          <a:xfrm>
            <a:off x="611188" y="3225800"/>
            <a:ext cx="5329237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AD7FD12-111D-6850-380B-EB2F0C1BDD24}"/>
              </a:ext>
            </a:extLst>
          </p:cNvPr>
          <p:cNvSpPr/>
          <p:nvPr/>
        </p:nvSpPr>
        <p:spPr>
          <a:xfrm rot="20002512">
            <a:off x="1138238" y="4654550"/>
            <a:ext cx="4032250" cy="4127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Пример</a:t>
            </a:r>
          </a:p>
        </p:txBody>
      </p:sp>
      <p:sp>
        <p:nvSpPr>
          <p:cNvPr id="13318" name="TextBox 10">
            <a:extLst>
              <a:ext uri="{FF2B5EF4-FFF2-40B4-BE49-F238E27FC236}">
                <a16:creationId xmlns:a16="http://schemas.microsoft.com/office/drawing/2014/main" id="{D7C5346C-756C-24AD-2C5D-D22AA4473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3403600"/>
            <a:ext cx="230346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1400">
                <a:solidFill>
                  <a:srgbClr val="C00000"/>
                </a:solidFill>
              </a:rPr>
              <a:t>*</a:t>
            </a:r>
            <a:r>
              <a:rPr lang="ru-RU" altLang="ru-RU" sz="1400">
                <a:solidFill>
                  <a:srgbClr val="C00000"/>
                </a:solidFill>
              </a:rPr>
              <a:t> Общая площадь выставочного зала должна составлять не менее 350 кв. м. При отсутствии достаточного  метража, решение может быть признано «временным».</a:t>
            </a:r>
          </a:p>
        </p:txBody>
      </p:sp>
      <p:sp>
        <p:nvSpPr>
          <p:cNvPr id="13319" name="Line 6">
            <a:extLst>
              <a:ext uri="{FF2B5EF4-FFF2-40B4-BE49-F238E27FC236}">
                <a16:creationId xmlns:a16="http://schemas.microsoft.com/office/drawing/2014/main" id="{1AE1884B-B067-3A81-B252-E0C4BA80B3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TextBox 2">
            <a:extLst>
              <a:ext uri="{FF2B5EF4-FFF2-40B4-BE49-F238E27FC236}">
                <a16:creationId xmlns:a16="http://schemas.microsoft.com/office/drawing/2014/main" id="{D4C45F29-FB79-B072-6EC8-584467F8B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25413"/>
            <a:ext cx="37338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Планировка 1го этажа</a:t>
            </a:r>
          </a:p>
        </p:txBody>
      </p:sp>
      <p:pic>
        <p:nvPicPr>
          <p:cNvPr id="13321" name="Picture 2">
            <a:extLst>
              <a:ext uri="{FF2B5EF4-FFF2-40B4-BE49-F238E27FC236}">
                <a16:creationId xmlns:a16="http://schemas.microsoft.com/office/drawing/2014/main" id="{DB11110D-5FA1-0F1F-C34B-35A73EBE4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7419A4E-E3A9-6D75-6542-B45DBD86A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97C87A-75FC-CB44-98D8-693998552563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3E13FCA-58AA-AF35-827A-9E06C643BA7E}"/>
              </a:ext>
            </a:extLst>
          </p:cNvPr>
          <p:cNvSpPr/>
          <p:nvPr/>
        </p:nvSpPr>
        <p:spPr>
          <a:xfrm>
            <a:off x="401638" y="1125538"/>
            <a:ext cx="2625725" cy="16462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1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7C7B526-C426-81FC-D5F3-5551EC2161DF}"/>
              </a:ext>
            </a:extLst>
          </p:cNvPr>
          <p:cNvSpPr/>
          <p:nvPr/>
        </p:nvSpPr>
        <p:spPr>
          <a:xfrm>
            <a:off x="3259138" y="1125538"/>
            <a:ext cx="2625725" cy="16462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2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F585A21-D0A0-5714-3D5F-5F556D46273C}"/>
              </a:ext>
            </a:extLst>
          </p:cNvPr>
          <p:cNvSpPr/>
          <p:nvPr/>
        </p:nvSpPr>
        <p:spPr>
          <a:xfrm>
            <a:off x="6116638" y="1125538"/>
            <a:ext cx="2625725" cy="16462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7C5C470-6878-696C-A243-4C091EED2D8C}"/>
              </a:ext>
            </a:extLst>
          </p:cNvPr>
          <p:cNvSpPr/>
          <p:nvPr/>
        </p:nvSpPr>
        <p:spPr>
          <a:xfrm>
            <a:off x="412750" y="2908300"/>
            <a:ext cx="26241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4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C5E6C50-C1B2-AE9A-7D60-3E4FF4F674EE}"/>
              </a:ext>
            </a:extLst>
          </p:cNvPr>
          <p:cNvSpPr/>
          <p:nvPr/>
        </p:nvSpPr>
        <p:spPr>
          <a:xfrm>
            <a:off x="3270250" y="2908300"/>
            <a:ext cx="26241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5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5D55881-2C69-ED9E-32D5-A2372EA64985}"/>
              </a:ext>
            </a:extLst>
          </p:cNvPr>
          <p:cNvSpPr/>
          <p:nvPr/>
        </p:nvSpPr>
        <p:spPr>
          <a:xfrm>
            <a:off x="6127750" y="2908300"/>
            <a:ext cx="26241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6</a:t>
            </a:r>
          </a:p>
        </p:txBody>
      </p:sp>
      <p:sp>
        <p:nvSpPr>
          <p:cNvPr id="14345" name="TextBox 13">
            <a:extLst>
              <a:ext uri="{FF2B5EF4-FFF2-40B4-BE49-F238E27FC236}">
                <a16:creationId xmlns:a16="http://schemas.microsoft.com/office/drawing/2014/main" id="{17F12235-3643-BDD0-EA1F-D0A406298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4868863"/>
            <a:ext cx="83502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1400">
                <a:solidFill>
                  <a:srgbClr val="C00000"/>
                </a:solidFill>
              </a:rPr>
              <a:t>Необходимо сделать общие фото Фасада / дороги / прилегающей территории с разных сторон </a:t>
            </a:r>
          </a:p>
        </p:txBody>
      </p:sp>
      <p:sp>
        <p:nvSpPr>
          <p:cNvPr id="14346" name="Line 6">
            <a:extLst>
              <a:ext uri="{FF2B5EF4-FFF2-40B4-BE49-F238E27FC236}">
                <a16:creationId xmlns:a16="http://schemas.microsoft.com/office/drawing/2014/main" id="{97FD0327-AE2D-54E0-72A4-7BAE661427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7" name="TextBox 2">
            <a:extLst>
              <a:ext uri="{FF2B5EF4-FFF2-40B4-BE49-F238E27FC236}">
                <a16:creationId xmlns:a16="http://schemas.microsoft.com/office/drawing/2014/main" id="{89F8DAC8-89FA-0C6F-195E-5C8397C6E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700" y="139700"/>
            <a:ext cx="31623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Фото внешний вид</a:t>
            </a:r>
          </a:p>
        </p:txBody>
      </p:sp>
      <p:pic>
        <p:nvPicPr>
          <p:cNvPr id="14348" name="Picture 2">
            <a:extLst>
              <a:ext uri="{FF2B5EF4-FFF2-40B4-BE49-F238E27FC236}">
                <a16:creationId xmlns:a16="http://schemas.microsoft.com/office/drawing/2014/main" id="{87C95CE3-8A8C-2B87-2587-32587EC3E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28F839-9C89-983B-C000-BDBF25B3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9E79CC-7060-6940-9B8F-042F4B97A7D3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5363" name="TextBox 8">
            <a:extLst>
              <a:ext uri="{FF2B5EF4-FFF2-40B4-BE49-F238E27FC236}">
                <a16:creationId xmlns:a16="http://schemas.microsoft.com/office/drawing/2014/main" id="{8C5E31CA-8FAA-C9B0-A0D0-5EA7B69C3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5568950"/>
            <a:ext cx="83502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1400">
                <a:solidFill>
                  <a:srgbClr val="C00000"/>
                </a:solidFill>
              </a:rPr>
              <a:t>Необходимо сделать общие фото внутри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09B5947-6F77-31CB-F4F0-1A881057F019}"/>
              </a:ext>
            </a:extLst>
          </p:cNvPr>
          <p:cNvSpPr/>
          <p:nvPr/>
        </p:nvSpPr>
        <p:spPr>
          <a:xfrm>
            <a:off x="315913" y="1200150"/>
            <a:ext cx="2024062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1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шоу-рума)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9FFED95-C440-279C-CAD2-3E6766AFF607}"/>
              </a:ext>
            </a:extLst>
          </p:cNvPr>
          <p:cNvSpPr/>
          <p:nvPr/>
        </p:nvSpPr>
        <p:spPr>
          <a:xfrm>
            <a:off x="2471738" y="1200150"/>
            <a:ext cx="2012950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2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шоу-рума)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19921D1-8FDB-EBE5-1769-F7FD0E2CE730}"/>
              </a:ext>
            </a:extLst>
          </p:cNvPr>
          <p:cNvSpPr/>
          <p:nvPr/>
        </p:nvSpPr>
        <p:spPr>
          <a:xfrm>
            <a:off x="4606925" y="1208088"/>
            <a:ext cx="2024063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3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шоу-рума)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3055828-CA52-1C98-5EDB-DB36A7BD2833}"/>
              </a:ext>
            </a:extLst>
          </p:cNvPr>
          <p:cNvSpPr/>
          <p:nvPr/>
        </p:nvSpPr>
        <p:spPr>
          <a:xfrm>
            <a:off x="315913" y="3008313"/>
            <a:ext cx="2024062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5 (клиентская зона)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4685007-1D42-820F-002C-15B1AD575BFF}"/>
              </a:ext>
            </a:extLst>
          </p:cNvPr>
          <p:cNvSpPr/>
          <p:nvPr/>
        </p:nvSpPr>
        <p:spPr>
          <a:xfrm>
            <a:off x="2470150" y="3008313"/>
            <a:ext cx="20145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6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(рабочие места отдела продаж)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97ED2E-776F-2C10-8D84-F96399E670C2}"/>
              </a:ext>
            </a:extLst>
          </p:cNvPr>
          <p:cNvSpPr/>
          <p:nvPr/>
        </p:nvSpPr>
        <p:spPr>
          <a:xfrm>
            <a:off x="4606925" y="3008313"/>
            <a:ext cx="2024063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7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(рабочие места отдела продаж)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96FB913-08EF-6331-697B-4B363A2437E8}"/>
              </a:ext>
            </a:extLst>
          </p:cNvPr>
          <p:cNvSpPr/>
          <p:nvPr/>
        </p:nvSpPr>
        <p:spPr>
          <a:xfrm>
            <a:off x="6751638" y="1208088"/>
            <a:ext cx="2076450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4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(ресепшн / входная группа)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B1A11B9-93E5-BD75-58C8-1AEDC827B146}"/>
              </a:ext>
            </a:extLst>
          </p:cNvPr>
          <p:cNvSpPr/>
          <p:nvPr/>
        </p:nvSpPr>
        <p:spPr>
          <a:xfrm>
            <a:off x="6750050" y="3008313"/>
            <a:ext cx="20780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8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(Сервисное бюро)</a:t>
            </a:r>
          </a:p>
        </p:txBody>
      </p:sp>
      <p:sp>
        <p:nvSpPr>
          <p:cNvPr id="15372" name="Line 6">
            <a:extLst>
              <a:ext uri="{FF2B5EF4-FFF2-40B4-BE49-F238E27FC236}">
                <a16:creationId xmlns:a16="http://schemas.microsoft.com/office/drawing/2014/main" id="{FC3AB599-41FF-9DCA-9284-6286BA391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3" name="TextBox 2">
            <a:extLst>
              <a:ext uri="{FF2B5EF4-FFF2-40B4-BE49-F238E27FC236}">
                <a16:creationId xmlns:a16="http://schemas.microsoft.com/office/drawing/2014/main" id="{EDE86E7F-CA4C-5BD3-36B6-B7DDBA471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5588" y="139700"/>
            <a:ext cx="25384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Фото шоу-рум</a:t>
            </a:r>
          </a:p>
        </p:txBody>
      </p:sp>
      <p:pic>
        <p:nvPicPr>
          <p:cNvPr id="15374" name="Picture 2">
            <a:extLst>
              <a:ext uri="{FF2B5EF4-FFF2-40B4-BE49-F238E27FC236}">
                <a16:creationId xmlns:a16="http://schemas.microsoft.com/office/drawing/2014/main" id="{BA450D37-89E6-5E2E-105C-404588DC5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B86B9EE-6C53-603D-F231-8EA75291D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B33C85-D4F5-9E42-BB24-9BDC1979EC59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6387" name="TextBox 2">
            <a:extLst>
              <a:ext uri="{FF2B5EF4-FFF2-40B4-BE49-F238E27FC236}">
                <a16:creationId xmlns:a16="http://schemas.microsoft.com/office/drawing/2014/main" id="{83A7C06C-D585-4C5C-2E68-2A9870482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42875"/>
            <a:ext cx="335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Фото сервисная зона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3846969-9675-A0DD-7B12-9C719897F4CB}"/>
              </a:ext>
            </a:extLst>
          </p:cNvPr>
          <p:cNvSpPr/>
          <p:nvPr/>
        </p:nvSpPr>
        <p:spPr>
          <a:xfrm>
            <a:off x="315913" y="1216025"/>
            <a:ext cx="2024062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1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сервисной зоны)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E57268-00EF-3FC5-4181-68EC49A33920}"/>
              </a:ext>
            </a:extLst>
          </p:cNvPr>
          <p:cNvSpPr/>
          <p:nvPr/>
        </p:nvSpPr>
        <p:spPr>
          <a:xfrm>
            <a:off x="2471738" y="1216025"/>
            <a:ext cx="2012950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2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сервисной зоны)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7B2A159-C02C-D5E7-C2E6-012B01077D8C}"/>
              </a:ext>
            </a:extLst>
          </p:cNvPr>
          <p:cNvSpPr/>
          <p:nvPr/>
        </p:nvSpPr>
        <p:spPr>
          <a:xfrm>
            <a:off x="4606925" y="1223963"/>
            <a:ext cx="2024063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3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сервисной зоны)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C6FB926-C7EC-6E4B-0445-EBE68C368057}"/>
              </a:ext>
            </a:extLst>
          </p:cNvPr>
          <p:cNvSpPr/>
          <p:nvPr/>
        </p:nvSpPr>
        <p:spPr>
          <a:xfrm>
            <a:off x="315913" y="3008313"/>
            <a:ext cx="2024062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5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(мойка)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8C8AAD2-1527-9FD1-75B1-E64AD8ADE6B3}"/>
              </a:ext>
            </a:extLst>
          </p:cNvPr>
          <p:cNvSpPr/>
          <p:nvPr/>
        </p:nvSpPr>
        <p:spPr>
          <a:xfrm>
            <a:off x="2470150" y="3008313"/>
            <a:ext cx="20145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6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(прямая приемка)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1FB1451-BFDE-7DCB-600A-82092F047EA6}"/>
              </a:ext>
            </a:extLst>
          </p:cNvPr>
          <p:cNvSpPr/>
          <p:nvPr/>
        </p:nvSpPr>
        <p:spPr>
          <a:xfrm>
            <a:off x="4606925" y="3008313"/>
            <a:ext cx="2024063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7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(склад)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185C1D-1F5F-F999-BD4B-09D8103D6559}"/>
              </a:ext>
            </a:extLst>
          </p:cNvPr>
          <p:cNvSpPr/>
          <p:nvPr/>
        </p:nvSpPr>
        <p:spPr>
          <a:xfrm>
            <a:off x="6751638" y="1223963"/>
            <a:ext cx="2076450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4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(общий вид сервисной зоны)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A1CFF49-0572-6546-B426-DB4EBDB7D001}"/>
              </a:ext>
            </a:extLst>
          </p:cNvPr>
          <p:cNvSpPr/>
          <p:nvPr/>
        </p:nvSpPr>
        <p:spPr>
          <a:xfrm>
            <a:off x="6750050" y="3008313"/>
            <a:ext cx="2078038" cy="1647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Фото 8 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ysClr val="windowText" lastClr="000000"/>
                </a:solidFill>
              </a:rPr>
              <a:t>(малярно-кузовной цех)</a:t>
            </a:r>
          </a:p>
        </p:txBody>
      </p:sp>
      <p:sp>
        <p:nvSpPr>
          <p:cNvPr id="16396" name="TextBox 16">
            <a:extLst>
              <a:ext uri="{FF2B5EF4-FFF2-40B4-BE49-F238E27FC236}">
                <a16:creationId xmlns:a16="http://schemas.microsoft.com/office/drawing/2014/main" id="{B9176B69-B723-3179-36FE-D67B78A98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5568950"/>
            <a:ext cx="8350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1400">
                <a:solidFill>
                  <a:srgbClr val="C00000"/>
                </a:solidFill>
              </a:rPr>
              <a:t>Необходимо сделать подробные фото сервисной зона / МКЦ / Склад з/ч</a:t>
            </a:r>
          </a:p>
          <a:p>
            <a:pPr eaLnBrk="1" hangingPunct="1"/>
            <a:endParaRPr lang="ru-RU" altLang="ru-RU" sz="1400">
              <a:solidFill>
                <a:srgbClr val="C00000"/>
              </a:solidFill>
            </a:endParaRPr>
          </a:p>
        </p:txBody>
      </p:sp>
      <p:sp>
        <p:nvSpPr>
          <p:cNvPr id="16397" name="Line 6">
            <a:extLst>
              <a:ext uri="{FF2B5EF4-FFF2-40B4-BE49-F238E27FC236}">
                <a16:creationId xmlns:a16="http://schemas.microsoft.com/office/drawing/2014/main" id="{7560E14E-8749-8C3D-A0D0-4303F2D9A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6398" name="Picture 2">
            <a:extLst>
              <a:ext uri="{FF2B5EF4-FFF2-40B4-BE49-F238E27FC236}">
                <a16:creationId xmlns:a16="http://schemas.microsoft.com/office/drawing/2014/main" id="{73AEAB9B-A915-59A7-C5A5-EAEECA975F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>
            <a:extLst>
              <a:ext uri="{FF2B5EF4-FFF2-40B4-BE49-F238E27FC236}">
                <a16:creationId xmlns:a16="http://schemas.microsoft.com/office/drawing/2014/main" id="{31B1354B-5FA2-3731-531B-5654ABB02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215900"/>
            <a:ext cx="57118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Заключительные положения*</a:t>
            </a:r>
          </a:p>
        </p:txBody>
      </p:sp>
      <p:sp>
        <p:nvSpPr>
          <p:cNvPr id="17411" name="灯片编号占位符 11">
            <a:extLst>
              <a:ext uri="{FF2B5EF4-FFF2-40B4-BE49-F238E27FC236}">
                <a16:creationId xmlns:a16="http://schemas.microsoft.com/office/drawing/2014/main" id="{61EEE400-A059-3599-92FB-5A7D1B79BDB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087438" fontAlgn="base">
              <a:spcBef>
                <a:spcPct val="0"/>
              </a:spcBef>
              <a:spcAft>
                <a:spcPct val="0"/>
              </a:spcAft>
            </a:pPr>
            <a:fld id="{AE59C17F-2869-2D45-A074-F89EECBC9073}" type="slidenum">
              <a:rPr lang="zh-CN" altLang="en-US" sz="1600">
                <a:latin typeface="微软雅黑" panose="020B0503020204020204" pitchFamily="34" charset="-122"/>
              </a:rPr>
              <a:pPr defTabSz="1087438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zh-CN" altLang="en-US" sz="1600">
              <a:latin typeface="微软雅黑" panose="020B0503020204020204" pitchFamily="34" charset="-122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88F29D-23A1-EC70-291D-BBCF0F694EFD}"/>
              </a:ext>
            </a:extLst>
          </p:cNvPr>
          <p:cNvSpPr/>
          <p:nvPr/>
        </p:nvSpPr>
        <p:spPr>
          <a:xfrm>
            <a:off x="468313" y="908050"/>
            <a:ext cx="8280400" cy="330200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+mn-lt"/>
              </a:rPr>
              <a:t>АНТИКОРРУПЦИОННАЯ ОГОВОРКА</a:t>
            </a:r>
            <a:endParaRPr lang="ru-RU" sz="1050" dirty="0">
              <a:latin typeface="+mn-lt"/>
            </a:endParaRP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1. Стороны подтверждают, что они, их аффилированные лица, работники или посредники до подписания Договора, а также во время исполнения обязательств по Договору не выплачивают, не предлагают выплатить и не разрешают выплату каких-либо денежных средств или ценностей, прямо или косвенно, любым лицам для оказания влияния на действия или решения этих лиц с целью получить какие-либо неправомерные преимущества или иные неправомерные цели (в том числе в целях подписания Договора, получения скидок и др.).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2. При исполнении своих обязательств по будущему Договору, Стороны, их аффилированные лица, работники или посредники не осуществляют действия, квалифицируемые применимым для целей Договора законодательством, как дача/получение взятки, коммерческий подкуп, а также действия, нарушающие требования применимого законодательства и международных актов о противодействии легализации (отмыванию) доходов, полученных преступным путем. 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3. Стороны соглашаются, что соблюдение предписаний настоящего раздела Анкеты является для Сторон существенным условием Договора, при неисполнении которого одной из Сторон соответственно другая Сторона имеет право отказаться от исполнения Договора в одностороннем внесудебном порядке.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4. В случае возникновения у Стороны подозрений, что произошло или может произойти нарушение антикоррупционного законодательства Российской Федерации, соответствующая Сторона обязуется уведомить другую Сторону в письменной форме. В письменном уведомлении Сторона обязана сослаться на факты или предоставить материалы, достоверно подтверждающие или дающие основание предполагать, что произошло или может произойти нарушение антикоррупционного законодательства Российской Федерации.  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5. Стороны также стремятся не допускать возникновения обстоятельств, при которых личная заинтересованность работника Стороны, работника аффилированного лица Стороны и/или работника контрагента Стороны может негативно повлиять на исполнение Договора и причинить ущерб интересам любой из Сторон (Конфликт интересов).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6. Сторона, получившая уведомление о нарушении каких-либо положений, обязана рассмотреть уведомление и сообщить другой Стороне об итогах его рассмотрения в течение 3 (трех) рабочих дней с даты получения письменного уведомления. К письменному уведомлению приравнивается получение сообщений по адресам электронной почты, признаваемым для целей исполнения Договора.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dirty="0">
                <a:latin typeface="+mn-lt"/>
              </a:rPr>
              <a:t>7. Стороны гарантируют осуществление надлежащего разбирательства по фактам нарушения положений раздела Договора с соблюдением принципов конфиденциальности и применение эффективных мер по предотвращению возможных конфликтных ситуаций. Стороны гарантируют отсутствие негативных последствий как для уведомившей Стороны в целом, так и для конкретных работников уведомившей Стороны, сообщивших о факте нарушений.</a:t>
            </a:r>
          </a:p>
        </p:txBody>
      </p:sp>
      <p:sp>
        <p:nvSpPr>
          <p:cNvPr id="17413" name="TextBox 15">
            <a:extLst>
              <a:ext uri="{FF2B5EF4-FFF2-40B4-BE49-F238E27FC236}">
                <a16:creationId xmlns:a16="http://schemas.microsoft.com/office/drawing/2014/main" id="{CCC55AEB-AE2B-129D-BE25-AC1D339A0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4437063"/>
            <a:ext cx="4175125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1400">
                <a:solidFill>
                  <a:srgbClr val="C00000"/>
                </a:solidFill>
              </a:rPr>
              <a:t>Дата заполнения__________</a:t>
            </a:r>
          </a:p>
          <a:p>
            <a:pPr eaLnBrk="1" hangingPunct="1"/>
            <a:endParaRPr lang="ru-RU" altLang="ru-RU" sz="1400">
              <a:solidFill>
                <a:srgbClr val="C00000"/>
              </a:solidFill>
            </a:endParaRPr>
          </a:p>
          <a:p>
            <a:pPr eaLnBrk="1" hangingPunct="1"/>
            <a:r>
              <a:rPr lang="ru-RU" altLang="ru-RU" sz="1400">
                <a:solidFill>
                  <a:srgbClr val="C00000"/>
                </a:solidFill>
              </a:rPr>
              <a:t>Подпись уполномоченного лица__________</a:t>
            </a:r>
          </a:p>
          <a:p>
            <a:pPr eaLnBrk="1" hangingPunct="1"/>
            <a:endParaRPr lang="ru-RU" altLang="ru-RU" sz="1400">
              <a:solidFill>
                <a:srgbClr val="C00000"/>
              </a:solidFill>
            </a:endParaRPr>
          </a:p>
          <a:p>
            <a:pPr eaLnBrk="1" hangingPunct="1"/>
            <a:r>
              <a:rPr lang="ru-RU" altLang="ru-RU" sz="1400">
                <a:solidFill>
                  <a:srgbClr val="C00000"/>
                </a:solidFill>
              </a:rPr>
              <a:t>Печать</a:t>
            </a:r>
          </a:p>
          <a:p>
            <a:pPr eaLnBrk="1" hangingPunct="1"/>
            <a:endParaRPr lang="ru-RU" altLang="ru-RU" sz="1400">
              <a:solidFill>
                <a:srgbClr val="C00000"/>
              </a:solidFill>
            </a:endParaRPr>
          </a:p>
          <a:p>
            <a:pPr eaLnBrk="1" hangingPunct="1"/>
            <a:r>
              <a:rPr lang="ru-RU" altLang="ru-RU" sz="1100" b="1">
                <a:solidFill>
                  <a:srgbClr val="C00000"/>
                </a:solidFill>
              </a:rPr>
              <a:t>* Сканированная копия данной страницы должна быть приложена к заполненной заявке в формате </a:t>
            </a:r>
            <a:r>
              <a:rPr lang="en-US" altLang="ru-RU" sz="1100" b="1">
                <a:solidFill>
                  <a:srgbClr val="C00000"/>
                </a:solidFill>
              </a:rPr>
              <a:t>.ppt</a:t>
            </a:r>
            <a:endParaRPr lang="ru-RU" altLang="ru-RU" sz="1100" b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6">
            <a:extLst>
              <a:ext uri="{FF2B5EF4-FFF2-40B4-BE49-F238E27FC236}">
                <a16:creationId xmlns:a16="http://schemas.microsoft.com/office/drawing/2014/main" id="{8C0862E5-B9DB-8CC1-4AF5-4B97CB07C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3" name="TextBox 2">
            <a:extLst>
              <a:ext uri="{FF2B5EF4-FFF2-40B4-BE49-F238E27FC236}">
                <a16:creationId xmlns:a16="http://schemas.microsoft.com/office/drawing/2014/main" id="{98545FB2-49E9-5872-6FC7-606E94222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27000"/>
            <a:ext cx="4114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Контактная информация</a:t>
            </a:r>
            <a:endParaRPr kumimoji="1" lang="en-US" altLang="zh-CN" sz="22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80" name="Таблица 179">
            <a:extLst>
              <a:ext uri="{FF2B5EF4-FFF2-40B4-BE49-F238E27FC236}">
                <a16:creationId xmlns:a16="http://schemas.microsoft.com/office/drawing/2014/main" id="{5BBE2D66-7A2C-CF4F-461E-BC5F62505085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1527175"/>
          <a:ext cx="8497887" cy="3846510"/>
        </p:xfrm>
        <a:graphic>
          <a:graphicData uri="http://schemas.openxmlformats.org/drawingml/2006/table">
            <a:tbl>
              <a:tblPr/>
              <a:tblGrid>
                <a:gridCol w="431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3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2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2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2831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Лицо</a:t>
                      </a:r>
                      <a:r>
                        <a:rPr lang="ru-RU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ответственное за подачу заявления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40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Личная информация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фамилия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имя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отчество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должность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возраст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4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контакты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моб. телефон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e-mail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другие контакты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831">
                <a:tc gridSpan="5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Лицо ответственное за переговоры </a:t>
                      </a:r>
                      <a:r>
                        <a:rPr lang="ru-RU" sz="1400" b="1" i="0" u="none" strike="noStrike" kern="1200" baseline="0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с Дистрибьютором</a:t>
                      </a:r>
                      <a:endParaRPr lang="ru-RU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40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Личная информация</a:t>
                      </a:r>
                      <a:endParaRPr lang="ru-RU" sz="1400" dirty="0"/>
                    </a:p>
                    <a:p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ru-RU" sz="1400" dirty="0"/>
                    </a:p>
                    <a:p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ru-RU" sz="1400" dirty="0"/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фамилия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имя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отчество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должность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возраст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34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контакты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моб. телефон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e-mail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другие контакты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34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1" marR="6351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81" name="Номер слайда 1">
            <a:extLst>
              <a:ext uri="{FF2B5EF4-FFF2-40B4-BE49-F238E27FC236}">
                <a16:creationId xmlns:a16="http://schemas.microsoft.com/office/drawing/2014/main" id="{1F559347-0C84-7808-2130-0EAD6EE58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4C165-ADDA-1F42-89C5-EF3D176CFCD2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197" name="Picture 2">
            <a:extLst>
              <a:ext uri="{FF2B5EF4-FFF2-40B4-BE49-F238E27FC236}">
                <a16:creationId xmlns:a16="http://schemas.microsoft.com/office/drawing/2014/main" id="{2B2391AB-F108-549E-120F-B1D338DD5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90080E7-ED28-4A57-6BAB-9FABE89E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55FF9-299F-F445-93EE-9BF09170A83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2F49EF4A-7EF6-F0CF-9E46-832FF43EE763}"/>
              </a:ext>
            </a:extLst>
          </p:cNvPr>
          <p:cNvGraphicFramePr>
            <a:graphicFrameLocks noGrp="1"/>
          </p:cNvGraphicFramePr>
          <p:nvPr/>
        </p:nvGraphicFramePr>
        <p:xfrm>
          <a:off x="307975" y="1484313"/>
          <a:ext cx="8531224" cy="4230685"/>
        </p:xfrm>
        <a:graphic>
          <a:graphicData uri="http://schemas.openxmlformats.org/drawingml/2006/table">
            <a:tbl>
              <a:tblPr/>
              <a:tblGrid>
                <a:gridCol w="348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5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9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8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5335">
                <a:tc gridSpan="6"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Информация о компании-кандидате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25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5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Основная информация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наименование юр. лица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web-site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юридический адрес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фактический адрес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75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штат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сотрудников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сфера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деятельности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место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регистрации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ЮЛ 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дата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регистрации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ЮЛ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7575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6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Финансовая информация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уставной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капитал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оборот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компании тыс.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р.уб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.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ИНН/ОГРН/КПП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чистая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прибыль тыс. руб.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2019: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2019:</a:t>
                      </a:r>
                    </a:p>
                  </a:txBody>
                  <a:tcPr marL="6350" marR="6350" marT="63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2020: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2020:</a:t>
                      </a:r>
                    </a:p>
                  </a:txBody>
                  <a:tcPr marL="6350" marR="6350" marT="63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2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2021:</a:t>
                      </a:r>
                    </a:p>
                  </a:txBody>
                  <a:tcPr marL="6350" marR="6350" marT="63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2021:</a:t>
                      </a:r>
                    </a:p>
                  </a:txBody>
                  <a:tcPr marL="6350" marR="6350" marT="63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209" name="Line 6">
            <a:extLst>
              <a:ext uri="{FF2B5EF4-FFF2-40B4-BE49-F238E27FC236}">
                <a16:creationId xmlns:a16="http://schemas.microsoft.com/office/drawing/2014/main" id="{593F6859-4D82-E7D7-E969-E6C895646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10" name="TextBox 2">
            <a:extLst>
              <a:ext uri="{FF2B5EF4-FFF2-40B4-BE49-F238E27FC236}">
                <a16:creationId xmlns:a16="http://schemas.microsoft.com/office/drawing/2014/main" id="{D01ECD41-0E49-6FED-08E0-DA7B5B14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39700"/>
            <a:ext cx="5181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Структура компании / Холдинга</a:t>
            </a:r>
          </a:p>
        </p:txBody>
      </p:sp>
      <p:pic>
        <p:nvPicPr>
          <p:cNvPr id="6211" name="Picture 2">
            <a:extLst>
              <a:ext uri="{FF2B5EF4-FFF2-40B4-BE49-F238E27FC236}">
                <a16:creationId xmlns:a16="http://schemas.microsoft.com/office/drawing/2014/main" id="{3748E348-5641-8B44-E011-1CE9F4704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27D068F-D8F6-07FF-5DB2-C56F1DA4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07457-8327-684D-90E9-820A88DD754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928E7BC5-EFF9-326A-38C2-D61065E61C72}"/>
              </a:ext>
            </a:extLst>
          </p:cNvPr>
          <p:cNvGraphicFramePr>
            <a:graphicFrameLocks noGrp="1"/>
          </p:cNvGraphicFramePr>
          <p:nvPr/>
        </p:nvGraphicFramePr>
        <p:xfrm>
          <a:off x="361950" y="1196975"/>
          <a:ext cx="8324851" cy="4365631"/>
        </p:xfrm>
        <a:graphic>
          <a:graphicData uri="http://schemas.openxmlformats.org/drawingml/2006/table">
            <a:tbl>
              <a:tblPr/>
              <a:tblGrid>
                <a:gridCol w="400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4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0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6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4823">
                <a:tc gridSpan="6"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Информация о бенефициарах 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217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7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Контролируемые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юр. лица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(вкл. дочерние компании, входящие в Группу)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название компании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Дата регистрации юридического лица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Общая</a:t>
                      </a:r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выручка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Компании / чистая</a:t>
                      </a:r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прибыль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тыс. руб.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2019: /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2020: /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2021: /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63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8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Учредители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Название компании или ФИО бенефициара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Доля в уставном капитале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456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9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Ключевые</a:t>
                      </a:r>
                    </a:p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Сотрудники дл</a:t>
                      </a:r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я проекта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KAIYI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ФИО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должность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моб. телефон /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email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ген. директор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46" marR="6246" marT="624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7241" name="Line 6">
            <a:extLst>
              <a:ext uri="{FF2B5EF4-FFF2-40B4-BE49-F238E27FC236}">
                <a16:creationId xmlns:a16="http://schemas.microsoft.com/office/drawing/2014/main" id="{B0CD0296-0556-9BF1-F098-B56229D885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42" name="TextBox 2">
            <a:extLst>
              <a:ext uri="{FF2B5EF4-FFF2-40B4-BE49-F238E27FC236}">
                <a16:creationId xmlns:a16="http://schemas.microsoft.com/office/drawing/2014/main" id="{46146BDD-CEC7-8231-0CC4-2A3D737A7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39700"/>
            <a:ext cx="5181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Структура компании / Холдинга</a:t>
            </a:r>
          </a:p>
        </p:txBody>
      </p:sp>
      <p:pic>
        <p:nvPicPr>
          <p:cNvPr id="7243" name="Picture 2">
            <a:extLst>
              <a:ext uri="{FF2B5EF4-FFF2-40B4-BE49-F238E27FC236}">
                <a16:creationId xmlns:a16="http://schemas.microsoft.com/office/drawing/2014/main" id="{38BB252B-1C10-8168-B11B-F1FA58B59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2B64F09-4EF0-7889-5B32-22B36D91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2A694C-B5C7-7048-92D4-3146BFAA9E19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B03245A7-4E0D-8658-2193-3554DF754A7F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96975"/>
          <a:ext cx="8229600" cy="3541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3119881169"/>
                    </a:ext>
                  </a:extLst>
                </a:gridCol>
                <a:gridCol w="1852613">
                  <a:extLst>
                    <a:ext uri="{9D8B030D-6E8A-4147-A177-3AD203B41FA5}">
                      <a16:colId xmlns:a16="http://schemas.microsoft.com/office/drawing/2014/main" val="440658390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117196928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09631298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1934276187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3559615481"/>
                    </a:ext>
                  </a:extLst>
                </a:gridCol>
                <a:gridCol w="1522412">
                  <a:extLst>
                    <a:ext uri="{9D8B030D-6E8A-4147-A177-3AD203B41FA5}">
                      <a16:colId xmlns:a16="http://schemas.microsoft.com/office/drawing/2014/main" val="4253013322"/>
                    </a:ext>
                  </a:extLst>
                </a:gridCol>
              </a:tblGrid>
              <a:tr h="233363"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Автомобильные бренды входящие в портфель компании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156871"/>
                  </a:ext>
                </a:extLst>
              </a:tr>
              <a:tr h="2333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Бренд / начало сотрудничества / кол-во дилерских центров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149797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498989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195558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095608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857206"/>
                  </a:ext>
                </a:extLst>
              </a:tr>
              <a:tr h="233363"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Опыт компании-претендента в автомобильной сфере по продажам а/м (оф. дилер)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831720"/>
                  </a:ext>
                </a:extLst>
              </a:tr>
              <a:tr h="466725"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Бренд 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Город, адрес локации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Продажи  новых а/м (шт)</a:t>
                      </a:r>
                    </a:p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19/20/21 г.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Кол-во машино-заездов (шт.) 19/20/21 г.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Продажа з/ч (тыс. руб.) 19/20/21 г.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617560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001478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176604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9119468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453646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10874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1087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87438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6350" marR="6350" marT="635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647060"/>
                  </a:ext>
                </a:extLst>
              </a:tr>
            </a:tbl>
          </a:graphicData>
        </a:graphic>
      </p:graphicFrame>
      <p:sp>
        <p:nvSpPr>
          <p:cNvPr id="8263" name="Line 6">
            <a:extLst>
              <a:ext uri="{FF2B5EF4-FFF2-40B4-BE49-F238E27FC236}">
                <a16:creationId xmlns:a16="http://schemas.microsoft.com/office/drawing/2014/main" id="{B00C38E1-752A-EAD4-0294-78C9F1706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64" name="TextBox 2">
            <a:extLst>
              <a:ext uri="{FF2B5EF4-FFF2-40B4-BE49-F238E27FC236}">
                <a16:creationId xmlns:a16="http://schemas.microsoft.com/office/drawing/2014/main" id="{C706B04A-BB0B-F158-4E52-F7A952FA3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39700"/>
            <a:ext cx="5181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Структура компании / Холдинга</a:t>
            </a:r>
          </a:p>
        </p:txBody>
      </p:sp>
      <p:pic>
        <p:nvPicPr>
          <p:cNvPr id="8265" name="Picture 2">
            <a:extLst>
              <a:ext uri="{FF2B5EF4-FFF2-40B4-BE49-F238E27FC236}">
                <a16:creationId xmlns:a16="http://schemas.microsoft.com/office/drawing/2014/main" id="{87CEF610-D3E0-BCFA-72A7-D07A0355D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CFD5EA4-9001-9055-6C75-8F2E5B54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8848-A939-D94D-BA3C-266C9829474D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219" name="TextBox 2">
            <a:extLst>
              <a:ext uri="{FF2B5EF4-FFF2-40B4-BE49-F238E27FC236}">
                <a16:creationId xmlns:a16="http://schemas.microsoft.com/office/drawing/2014/main" id="{89164B04-C956-4C9E-6371-F0FEC7D03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125413"/>
            <a:ext cx="4800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Информация о предложении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69960B32-10A1-6FD3-74E8-F3D8727B5820}"/>
              </a:ext>
            </a:extLst>
          </p:cNvPr>
          <p:cNvGraphicFramePr>
            <a:graphicFrameLocks noGrp="1"/>
          </p:cNvGraphicFramePr>
          <p:nvPr/>
        </p:nvGraphicFramePr>
        <p:xfrm>
          <a:off x="263525" y="976313"/>
          <a:ext cx="8669339" cy="5273679"/>
        </p:xfrm>
        <a:graphic>
          <a:graphicData uri="http://schemas.openxmlformats.org/drawingml/2006/table">
            <a:tbl>
              <a:tblPr/>
              <a:tblGrid>
                <a:gridCol w="29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17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17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163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Детализация предложения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6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Адрес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Земельный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Участок / Дилерский центр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общая площадь участка / здания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аренда или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собственность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срок аренды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арендная плата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за год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8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36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шоу-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рум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общая площадь шоу-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рума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(не менее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3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50 м²)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площадь ШР (м²)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высота потолка</a:t>
                      </a:r>
                    </a:p>
                    <a:p>
                      <a:pPr marL="0" marR="0" lvl="0" indent="0" algn="ctr" defTabSz="108831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в шоу-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руме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</a:t>
                      </a:r>
                    </a:p>
                    <a:p>
                      <a:pPr marL="0" marR="0" lvl="0" indent="0" algn="ctr" defTabSz="108831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(не менее 4 м)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Размер фриза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ДхШ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(м)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фасаде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80808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80808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10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станция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технического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обслуживания (СТО)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площадь СТО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площадь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кузовного цеха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кол-во постов/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подъемников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складские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площади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площадь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клиентской зоны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площадь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офисной зоны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мойка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(кол-во постов)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Прочие площади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оборудование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969696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80808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84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16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организация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кузовного ремонта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расстояние от шоу-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рума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/ зоны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приемки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по аутсорсингу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80808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да/нет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8102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17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бренды в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существующем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ДЦ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наименование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бренда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этаж / площадь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продажи шт.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(2020 г.)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продажи шт.</a:t>
                      </a:r>
                    </a:p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(2021 г.)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7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2036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18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Ближайшие ДЦ, иные объекты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 торговой инфраструктуры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название бренда / расстояние от ДЦ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название бренда / расстояние от ДЦ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название бренда / расстояние от ДЦ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название бренда / расстояние от ДЦ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1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 SemiConden" panose="020B0502040204020203" pitchFamily="34" charset="0"/>
                      </a:endParaRP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80808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808080"/>
                          </a:solidFill>
                          <a:effectLst/>
                          <a:latin typeface="Bahnschrift SemiBold SemiConden" panose="020B0502040204020203" pitchFamily="34" charset="0"/>
                        </a:rPr>
                        <a:t> </a:t>
                      </a:r>
                    </a:p>
                  </a:txBody>
                  <a:tcPr marL="3804" marR="3804" marT="3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9325" name="Line 6">
            <a:extLst>
              <a:ext uri="{FF2B5EF4-FFF2-40B4-BE49-F238E27FC236}">
                <a16:creationId xmlns:a16="http://schemas.microsoft.com/office/drawing/2014/main" id="{E9112907-0CB4-695E-570C-A8DDBE74A7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9326" name="Picture 2">
            <a:extLst>
              <a:ext uri="{FF2B5EF4-FFF2-40B4-BE49-F238E27FC236}">
                <a16:creationId xmlns:a16="http://schemas.microsoft.com/office/drawing/2014/main" id="{9F932556-7D2C-83B5-DAA7-36E92E949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683A2CC-F395-5A97-6C89-1911CA484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A92A3-DB4D-D94B-95C9-2FFD8CFECC0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0243" name="TextBox 2">
            <a:extLst>
              <a:ext uri="{FF2B5EF4-FFF2-40B4-BE49-F238E27FC236}">
                <a16:creationId xmlns:a16="http://schemas.microsoft.com/office/drawing/2014/main" id="{0F82A881-EBD1-3AA6-872C-E81D13D30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7475"/>
            <a:ext cx="5029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Предварительный бизнес-план</a:t>
            </a: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736F6F13-E03D-1E89-EA30-217EEBDB8C40}"/>
              </a:ext>
            </a:extLst>
          </p:cNvPr>
          <p:cNvGraphicFramePr>
            <a:graphicFrameLocks noGrp="1"/>
          </p:cNvGraphicFramePr>
          <p:nvPr/>
        </p:nvGraphicFramePr>
        <p:xfrm>
          <a:off x="182563" y="981075"/>
          <a:ext cx="4173537" cy="3168652"/>
        </p:xfrm>
        <a:graphic>
          <a:graphicData uri="http://schemas.openxmlformats.org/drawingml/2006/table">
            <a:tbl>
              <a:tblPr/>
              <a:tblGrid>
                <a:gridCol w="2301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5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1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Отдел продаж а/м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20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23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24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20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</a:rPr>
                        <a:t>25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Продажи новых а/м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шт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Выручка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Валовая Прибыль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Доходы от продажи 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F&amp;I 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Продажа аксессуаров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Прочие доходы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9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Итого прибыль от продаж новых а/м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54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1" marR="3821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Отдел продаж </a:t>
                      </a:r>
                      <a:r>
                        <a:rPr lang="ru-RU" sz="900" b="1" i="0" u="none" strike="noStrike" kern="1200" dirty="0" err="1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АсП</a:t>
                      </a:r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24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Продажи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шт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Выручка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Валовая Прибыль</a:t>
                      </a:r>
                    </a:p>
                  </a:txBody>
                  <a:tcPr marL="35994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Прочие доходы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5994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0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Итого прибыль от продаж </a:t>
                      </a:r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АсП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1" marR="3821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7122DED5-2866-8DD3-3465-CC9ED0B5E85C}"/>
              </a:ext>
            </a:extLst>
          </p:cNvPr>
          <p:cNvGraphicFramePr>
            <a:graphicFrameLocks noGrp="1"/>
          </p:cNvGraphicFramePr>
          <p:nvPr/>
        </p:nvGraphicFramePr>
        <p:xfrm>
          <a:off x="4500563" y="989013"/>
          <a:ext cx="4392613" cy="3160713"/>
        </p:xfrm>
        <a:graphic>
          <a:graphicData uri="http://schemas.openxmlformats.org/drawingml/2006/table">
            <a:tbl>
              <a:tblPr/>
              <a:tblGrid>
                <a:gridCol w="2502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99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01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Слесарный ремонт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24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Продажа сервисных услуг (Н/Ч)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Кол-во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машино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-заездов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шт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Выручка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Валовая Прибыль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Прочие доходы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6001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8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Итого прибыль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механического цеха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05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 </a:t>
                      </a:r>
                    </a:p>
                  </a:txBody>
                  <a:tcPr marL="3822" marR="3822" marT="352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001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Продажи з/ч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24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ru-RU" sz="9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Продажи з/ч выручка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Продажи з/ч прибыль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8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Продажи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аксесс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. выручка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48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Продажи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аксесс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. прибыль (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77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Итого прибыль от продажи з/ч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0</a:t>
                      </a:r>
                    </a:p>
                  </a:txBody>
                  <a:tcPr marL="3822" marR="3822" marT="35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403" name="Line 6">
            <a:extLst>
              <a:ext uri="{FF2B5EF4-FFF2-40B4-BE49-F238E27FC236}">
                <a16:creationId xmlns:a16="http://schemas.microsoft.com/office/drawing/2014/main" id="{D076CE2E-FE76-CBEF-35C3-210FC9F26F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0404" name="Picture 2">
            <a:extLst>
              <a:ext uri="{FF2B5EF4-FFF2-40B4-BE49-F238E27FC236}">
                <a16:creationId xmlns:a16="http://schemas.microsoft.com/office/drawing/2014/main" id="{CE8C7C83-940D-C876-6C38-13C84A28E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F756407-2405-D173-F65D-B56C2B14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557B2-7231-524F-A8C6-5478099D5A39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1267" name="TextBox 2">
            <a:extLst>
              <a:ext uri="{FF2B5EF4-FFF2-40B4-BE49-F238E27FC236}">
                <a16:creationId xmlns:a16="http://schemas.microsoft.com/office/drawing/2014/main" id="{5AE7769B-577D-3300-7341-DC1DC6F7C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9488" y="109538"/>
            <a:ext cx="308451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Карта / География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E5B132D-FAC1-F606-E95D-DCA43D8AD817}"/>
              </a:ext>
            </a:extLst>
          </p:cNvPr>
          <p:cNvSpPr/>
          <p:nvPr/>
        </p:nvSpPr>
        <p:spPr>
          <a:xfrm>
            <a:off x="611188" y="1052513"/>
            <a:ext cx="8048625" cy="14398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ysClr val="windowText" lastClr="000000"/>
                </a:solidFill>
              </a:rPr>
              <a:t>Вставьте карту города вместе со следующими пояснениями: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ysClr val="windowText" lastClr="000000"/>
              </a:solidFill>
            </a:endParaRPr>
          </a:p>
          <a:p>
            <a:pPr marL="2114550" lvl="4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Отметка точкой предложения на карте</a:t>
            </a:r>
          </a:p>
          <a:p>
            <a:pPr marL="2114550" lvl="4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Расположение иных брендов в городе / дилерских деревень</a:t>
            </a:r>
          </a:p>
          <a:p>
            <a:pPr marL="2114550" lvl="4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Основные генераторы клиентского трафика / торговые локации / Аэропорт / ЖД Вокзал</a:t>
            </a:r>
          </a:p>
        </p:txBody>
      </p:sp>
      <p:pic>
        <p:nvPicPr>
          <p:cNvPr id="11269" name="Picture 2">
            <a:extLst>
              <a:ext uri="{FF2B5EF4-FFF2-40B4-BE49-F238E27FC236}">
                <a16:creationId xmlns:a16="http://schemas.microsoft.com/office/drawing/2014/main" id="{BF970C53-266C-B623-BB26-746E73BA0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688" y="3344863"/>
            <a:ext cx="4721225" cy="281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85AE8AB-5098-EDF0-83DC-C5B85C540FFC}"/>
              </a:ext>
            </a:extLst>
          </p:cNvPr>
          <p:cNvSpPr/>
          <p:nvPr/>
        </p:nvSpPr>
        <p:spPr>
          <a:xfrm rot="20002512">
            <a:off x="2794000" y="4583113"/>
            <a:ext cx="4032250" cy="4127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Пример</a:t>
            </a:r>
          </a:p>
        </p:txBody>
      </p:sp>
      <p:sp>
        <p:nvSpPr>
          <p:cNvPr id="11271" name="Line 6">
            <a:extLst>
              <a:ext uri="{FF2B5EF4-FFF2-40B4-BE49-F238E27FC236}">
                <a16:creationId xmlns:a16="http://schemas.microsoft.com/office/drawing/2014/main" id="{5359AFF5-B00D-D060-5377-6C8293AFE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1272" name="Picture 2">
            <a:extLst>
              <a:ext uri="{FF2B5EF4-FFF2-40B4-BE49-F238E27FC236}">
                <a16:creationId xmlns:a16="http://schemas.microsoft.com/office/drawing/2014/main" id="{4B200501-D54C-403D-475E-E4A7BF7A8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>
            <a:extLst>
              <a:ext uri="{FF2B5EF4-FFF2-40B4-BE49-F238E27FC236}">
                <a16:creationId xmlns:a16="http://schemas.microsoft.com/office/drawing/2014/main" id="{475767B2-29C2-920A-3633-EF5259A89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40798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2">
            <a:extLst>
              <a:ext uri="{FF2B5EF4-FFF2-40B4-BE49-F238E27FC236}">
                <a16:creationId xmlns:a16="http://schemas.microsoft.com/office/drawing/2014/main" id="{412EEB42-51C9-6725-965A-484C58E54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39700"/>
            <a:ext cx="4114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874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kumimoji="1" lang="ru-RU" altLang="zh-CN" sz="22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Схема плана территории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EB6F9C9-AA69-165C-AAEA-46F595E0B784}"/>
              </a:ext>
            </a:extLst>
          </p:cNvPr>
          <p:cNvSpPr/>
          <p:nvPr/>
        </p:nvSpPr>
        <p:spPr>
          <a:xfrm rot="20049817">
            <a:off x="923925" y="4281488"/>
            <a:ext cx="3679825" cy="4127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Пример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D8D298F-B2C0-981B-1C96-132BAC66A234}"/>
              </a:ext>
            </a:extLst>
          </p:cNvPr>
          <p:cNvSpPr/>
          <p:nvPr/>
        </p:nvSpPr>
        <p:spPr>
          <a:xfrm>
            <a:off x="458305" y="674795"/>
            <a:ext cx="8174420" cy="18586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ysClr val="windowText" lastClr="000000"/>
                </a:solidFill>
              </a:rPr>
              <a:t>Схема генерального плана территории с указанием:</a:t>
            </a:r>
          </a:p>
          <a:p>
            <a:pPr algn="ctr"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ysClr val="windowText" lastClr="000000"/>
              </a:solidFill>
            </a:endParaRPr>
          </a:p>
          <a:p>
            <a:pPr marL="742950" lvl="1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Въезд на территорию и маршрутизацией движения</a:t>
            </a:r>
          </a:p>
          <a:p>
            <a:pPr marL="742950" lvl="1" indent="-285750" defTabSz="1088319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Зона парковок с разбивкой: </a:t>
            </a:r>
          </a:p>
          <a:p>
            <a:pPr marL="2571750" lvl="5" indent="-285750" defTabSz="1088319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Клиентские</a:t>
            </a:r>
          </a:p>
          <a:p>
            <a:pPr marL="2571750" lvl="5" indent="-285750" defTabSz="1088319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А/м для тест-драйва</a:t>
            </a:r>
          </a:p>
          <a:p>
            <a:pPr marL="2571750" lvl="5" indent="-285750" defTabSz="1088319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Хранения товарных запасов</a:t>
            </a:r>
          </a:p>
          <a:p>
            <a:pPr marL="2571750" lvl="5" indent="-285750" defTabSz="1088319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ysClr val="windowText" lastClr="000000"/>
                </a:solidFill>
              </a:rPr>
              <a:t>Автомобилей находящихся в сервисе / ожидающих ремонта</a:t>
            </a:r>
          </a:p>
        </p:txBody>
      </p:sp>
      <p:sp>
        <p:nvSpPr>
          <p:cNvPr id="12294" name="Line 6">
            <a:extLst>
              <a:ext uri="{FF2B5EF4-FFF2-40B4-BE49-F238E27FC236}">
                <a16:creationId xmlns:a16="http://schemas.microsoft.com/office/drawing/2014/main" id="{23E25AF7-79D6-FDC0-66BD-B3D4FC413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213" y="542925"/>
            <a:ext cx="8739187" cy="26988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Номер слайда 1">
            <a:extLst>
              <a:ext uri="{FF2B5EF4-FFF2-40B4-BE49-F238E27FC236}">
                <a16:creationId xmlns:a16="http://schemas.microsoft.com/office/drawing/2014/main" id="{F6075CBF-1C2C-AA41-ADF3-5CB8E8904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931EEA-EDC7-284E-9B57-CED763D3760F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2296" name="Picture 2">
            <a:extLst>
              <a:ext uri="{FF2B5EF4-FFF2-40B4-BE49-F238E27FC236}">
                <a16:creationId xmlns:a16="http://schemas.microsoft.com/office/drawing/2014/main" id="{62F42002-3CED-A54C-D319-8CD71C68D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5400"/>
            <a:ext cx="1127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BE0AE9A-E6A8-CEC9-CC87-F0214F45AD9F}"/>
              </a:ext>
            </a:extLst>
          </p:cNvPr>
          <p:cNvSpPr txBox="1"/>
          <p:nvPr/>
        </p:nvSpPr>
        <p:spPr>
          <a:xfrm>
            <a:off x="5410200" y="2968625"/>
            <a:ext cx="3095625" cy="3262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C00000"/>
                </a:solidFill>
                <a:latin typeface="+mn-lt"/>
              </a:rPr>
              <a:t>* Обратите внимание:</a:t>
            </a:r>
          </a:p>
          <a:p>
            <a:pPr marL="342900" indent="-342900" defTabSz="1088319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1200" dirty="0">
                <a:solidFill>
                  <a:srgbClr val="C00000"/>
                </a:solidFill>
                <a:latin typeface="+mn-lt"/>
              </a:rPr>
              <a:t>Общая площадь выставочного зала должна составлять не менее 350 кв. м., </a:t>
            </a:r>
          </a:p>
          <a:p>
            <a:pPr marL="342900" indent="-342900" defTabSz="1088319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1200" dirty="0">
                <a:solidFill>
                  <a:srgbClr val="C00000"/>
                </a:solidFill>
                <a:latin typeface="+mn-lt"/>
              </a:rPr>
              <a:t>Высота потолков в выставочном зале не ниже 4м. </a:t>
            </a:r>
          </a:p>
          <a:p>
            <a:pPr marL="342900" indent="-342900" defTabSz="1088319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1200" dirty="0">
                <a:solidFill>
                  <a:srgbClr val="C00000"/>
                </a:solidFill>
                <a:latin typeface="+mn-lt"/>
              </a:rPr>
              <a:t>При </a:t>
            </a:r>
            <a:r>
              <a:rPr lang="ru-RU" sz="1200" dirty="0" err="1">
                <a:solidFill>
                  <a:srgbClr val="C00000"/>
                </a:solidFill>
                <a:latin typeface="+mn-lt"/>
              </a:rPr>
              <a:t>мультибрендовом</a:t>
            </a:r>
            <a:r>
              <a:rPr lang="ru-RU" sz="1200" dirty="0">
                <a:solidFill>
                  <a:srgbClr val="C00000"/>
                </a:solidFill>
                <a:latin typeface="+mn-lt"/>
              </a:rPr>
              <a:t> размещении четко и понятно обозначьте зону выставочного зала для </a:t>
            </a:r>
            <a:r>
              <a:rPr lang="en-US" sz="1200" dirty="0" err="1">
                <a:solidFill>
                  <a:srgbClr val="C00000"/>
                </a:solidFill>
                <a:latin typeface="+mn-lt"/>
              </a:rPr>
              <a:t>Kaiyi</a:t>
            </a:r>
            <a:r>
              <a:rPr lang="ru-RU" sz="1200" dirty="0">
                <a:solidFill>
                  <a:srgbClr val="C00000"/>
                </a:solidFill>
                <a:latin typeface="+mn-lt"/>
              </a:rPr>
              <a:t>.</a:t>
            </a:r>
          </a:p>
          <a:p>
            <a:pPr marL="342900" indent="-342900" defTabSz="1088319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1200" dirty="0">
                <a:solidFill>
                  <a:srgbClr val="C00000"/>
                </a:solidFill>
                <a:latin typeface="+mn-lt"/>
              </a:rPr>
              <a:t>Отметьте на схеме отдельный вход и перегородку, отделяющую выставочный зал </a:t>
            </a:r>
            <a:r>
              <a:rPr lang="en-US" sz="1200" dirty="0" err="1">
                <a:solidFill>
                  <a:srgbClr val="C00000"/>
                </a:solidFill>
                <a:latin typeface="+mn-lt"/>
              </a:rPr>
              <a:t>Kaiyi</a:t>
            </a:r>
            <a:r>
              <a:rPr lang="en-US" sz="12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1200" dirty="0">
                <a:solidFill>
                  <a:srgbClr val="C00000"/>
                </a:solidFill>
                <a:latin typeface="+mn-lt"/>
              </a:rPr>
              <a:t>от иных брендов.</a:t>
            </a:r>
          </a:p>
          <a:p>
            <a:pPr defTabSz="108831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C00000"/>
                </a:solidFill>
                <a:latin typeface="+mn-lt"/>
              </a:rPr>
              <a:t>При не возможности соответствия предлагаемого решения обозначенным требованиям, решение может быть признано «временным».</a:t>
            </a:r>
          </a:p>
          <a:p>
            <a:pPr marL="342900" indent="-342900" defTabSz="1088319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endParaRPr lang="ru-RU" sz="1200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136762</TotalTime>
  <Words>1650</Words>
  <Application>Microsoft Macintosh PowerPoint</Application>
  <PresentationFormat>Экран (4:3)</PresentationFormat>
  <Paragraphs>515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Calibri</vt:lpstr>
      <vt:lpstr>Arial</vt:lpstr>
      <vt:lpstr>微软雅黑</vt:lpstr>
      <vt:lpstr>宋体</vt:lpstr>
      <vt:lpstr>Bahnschrift SemiBold SemiConden</vt:lpstr>
      <vt:lpstr>Calibri Light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Bassam Pandikasala</dc:creator>
  <cp:lastModifiedBy>Николай Солонина</cp:lastModifiedBy>
  <cp:revision>1426</cp:revision>
  <cp:lastPrinted>2018-04-17T09:06:48Z</cp:lastPrinted>
  <dcterms:created xsi:type="dcterms:W3CDTF">2006-08-16T00:00:00Z</dcterms:created>
  <dcterms:modified xsi:type="dcterms:W3CDTF">2023-02-01T02:38:23Z</dcterms:modified>
</cp:coreProperties>
</file>